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4" r:id="rId3"/>
    <p:sldId id="278" r:id="rId4"/>
    <p:sldId id="288" r:id="rId5"/>
    <p:sldId id="273" r:id="rId6"/>
    <p:sldId id="276" r:id="rId7"/>
    <p:sldId id="275" r:id="rId8"/>
    <p:sldId id="277" r:id="rId9"/>
    <p:sldId id="282" r:id="rId10"/>
    <p:sldId id="284" r:id="rId11"/>
    <p:sldId id="285" r:id="rId12"/>
    <p:sldId id="283" r:id="rId13"/>
    <p:sldId id="257" r:id="rId14"/>
    <p:sldId id="286" r:id="rId15"/>
    <p:sldId id="287" r:id="rId16"/>
    <p:sldId id="262" r:id="rId17"/>
    <p:sldId id="263" r:id="rId18"/>
    <p:sldId id="280" r:id="rId19"/>
    <p:sldId id="279" r:id="rId20"/>
    <p:sldId id="281" r:id="rId21"/>
    <p:sldId id="266" r:id="rId22"/>
    <p:sldId id="267" r:id="rId23"/>
    <p:sldId id="268" r:id="rId24"/>
    <p:sldId id="269" r:id="rId25"/>
    <p:sldId id="270" r:id="rId26"/>
    <p:sldId id="271" r:id="rId27"/>
  </p:sldIdLst>
  <p:sldSz cx="9144000" cy="6858000" type="screen4x3"/>
  <p:notesSz cx="6797675" cy="9928225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6666"/>
    <a:srgbClr val="9B9B9B"/>
    <a:srgbClr val="000000"/>
    <a:srgbClr val="BCBEC0"/>
    <a:srgbClr val="75E1FA"/>
    <a:srgbClr val="FF6400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0126" autoAdjust="0"/>
  </p:normalViewPr>
  <p:slideViewPr>
    <p:cSldViewPr snapToObjects="1">
      <p:cViewPr varScale="1">
        <p:scale>
          <a:sx n="102" d="100"/>
          <a:sy n="102" d="100"/>
        </p:scale>
        <p:origin x="-898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604"/>
    </p:cViewPr>
  </p:sorterViewPr>
  <p:notesViewPr>
    <p:cSldViewPr snapToObjects="1">
      <p:cViewPr varScale="1">
        <p:scale>
          <a:sx n="85" d="100"/>
          <a:sy n="85" d="100"/>
        </p:scale>
        <p:origin x="-3036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1A18ED0-A7C0-4F30-AB85-0D1791685A26}" type="datetimeFigureOut">
              <a:rPr lang="en-US"/>
              <a:pPr>
                <a:defRPr/>
              </a:pPr>
              <a:t>11/26/2013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FC0EF2-FD5C-40B7-BBFC-418A6C0B34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73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DCD8D16-D3F7-4FE7-8281-A6D5AE46462C}" type="datetimeFigureOut">
              <a:rPr lang="en-US"/>
              <a:pPr>
                <a:defRPr/>
              </a:pPr>
              <a:t>11/26/2013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smtClean="0"/>
              <a:t>Click to edit Master text styles</a:t>
            </a:r>
          </a:p>
          <a:p>
            <a:pPr lvl="1"/>
            <a:r>
              <a:rPr lang="nb-NO" noProof="0" smtClean="0"/>
              <a:t>Second level</a:t>
            </a:r>
          </a:p>
          <a:p>
            <a:pPr lvl="2"/>
            <a:r>
              <a:rPr lang="nb-NO" noProof="0" smtClean="0"/>
              <a:t>Third level</a:t>
            </a:r>
          </a:p>
          <a:p>
            <a:pPr lvl="3"/>
            <a:r>
              <a:rPr lang="nb-NO" noProof="0" smtClean="0"/>
              <a:t>Fourth level</a:t>
            </a:r>
          </a:p>
          <a:p>
            <a:pPr lvl="4"/>
            <a:r>
              <a:rPr lang="nb-NO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5D896889-7D3E-4B6F-9657-EB7E408FEB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666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panorama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0"/>
            <a:ext cx="9142412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4508500"/>
            <a:ext cx="8136456" cy="1080820"/>
          </a:xfrm>
        </p:spPr>
        <p:txBody>
          <a:bodyPr anchor="b"/>
          <a:lstStyle>
            <a:lvl1pPr algn="l">
              <a:lnSpc>
                <a:spcPts val="4000"/>
              </a:lnSpc>
              <a:defRPr>
                <a:solidFill>
                  <a:srgbClr val="FF64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5589320"/>
            <a:ext cx="8136456" cy="720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0974C5F0-EFF2-47CA-8163-AB637170AB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-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419975" y="0"/>
            <a:ext cx="1724025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488832" cy="1080120"/>
          </a:xfrm>
        </p:spPr>
        <p:txBody>
          <a:bodyPr/>
          <a:lstStyle>
            <a:lvl1pPr>
              <a:lnSpc>
                <a:spcPts val="4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7128792" cy="4707224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DE498792-D3D4-4C64-9203-E9478607A41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full orans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37463" y="908050"/>
            <a:ext cx="1504950" cy="555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488832" cy="1080120"/>
          </a:xfrm>
        </p:spPr>
        <p:txBody>
          <a:bodyPr/>
          <a:lstStyle>
            <a:lvl1pPr>
              <a:lnSpc>
                <a:spcPts val="4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7200800" cy="4707224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53012FB8-7998-455A-B811-00F26C39CC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full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67625" y="14288"/>
            <a:ext cx="14763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488832" cy="1080120"/>
          </a:xfrm>
        </p:spPr>
        <p:txBody>
          <a:bodyPr/>
          <a:lstStyle>
            <a:lvl1pPr>
              <a:lnSpc>
                <a:spcPts val="4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7200800" cy="4707224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1598B3CD-1233-4C6F-9D29-C75BCF76CD6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-standard orans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552825" y="0"/>
            <a:ext cx="559117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916832"/>
            <a:ext cx="8280920" cy="1080120"/>
          </a:xfrm>
        </p:spPr>
        <p:txBody>
          <a:bodyPr/>
          <a:lstStyle>
            <a:lvl1pPr>
              <a:lnSpc>
                <a:spcPts val="4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3068638"/>
            <a:ext cx="8208912" cy="305136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47313223-23A8-4164-AA37-4DDC1E7D5C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-standard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248025" y="0"/>
            <a:ext cx="58959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916832"/>
            <a:ext cx="8280920" cy="1080120"/>
          </a:xfrm>
        </p:spPr>
        <p:txBody>
          <a:bodyPr/>
          <a:lstStyle>
            <a:lvl1pPr>
              <a:lnSpc>
                <a:spcPts val="4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3068638"/>
            <a:ext cx="8208912" cy="305136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71D6E11C-50BF-47F5-AFAD-3E1C8D4DBD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spalter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67625" y="14288"/>
            <a:ext cx="14763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0000"/>
            <a:ext cx="7416824" cy="980768"/>
          </a:xfrm>
        </p:spPr>
        <p:txBody>
          <a:bodyPr/>
          <a:lstStyle>
            <a:lvl1pPr>
              <a:defRPr lang="en-US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544" y="1340768"/>
            <a:ext cx="3672408" cy="4785395"/>
          </a:xfrm>
        </p:spPr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3968" y="1340768"/>
            <a:ext cx="3600400" cy="4785395"/>
          </a:xfrm>
        </p:spPr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8AB1C-62E6-48A7-8B76-9970A101D0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o spalter med heading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67625" y="14288"/>
            <a:ext cx="14763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60000"/>
            <a:ext cx="7437712" cy="980768"/>
          </a:xfrm>
        </p:spPr>
        <p:txBody>
          <a:bodyPr/>
          <a:lstStyle>
            <a:lvl1pPr>
              <a:defRPr lang="en-US" dirty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340768"/>
            <a:ext cx="3672408" cy="57534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4" y="1916112"/>
            <a:ext cx="3672408" cy="4321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4520" y="1340768"/>
            <a:ext cx="3640736" cy="57534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64520" y="1916112"/>
            <a:ext cx="3640736" cy="43212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00DE2-42B1-4765-99EB-D29DD8B50C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2CAAE8-3A73-40FC-9FFF-6210B8E23F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FB543-3CB2-43C8-A06A-1FACA370B8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altLang="en-US"/>
              <a:t>22. august 2012</a:t>
            </a: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Bunntekst – endres/slettes med "Sett inn, Topptekst og bunntekst"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F73F93-914D-43DE-9AD1-1537BFFBE71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  <p:transition spd="med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Portrett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-9525"/>
            <a:ext cx="9142412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4514286"/>
            <a:ext cx="8136456" cy="1075034"/>
          </a:xfrm>
        </p:spPr>
        <p:txBody>
          <a:bodyPr anchor="b"/>
          <a:lstStyle>
            <a:lvl1pPr algn="l">
              <a:lnSpc>
                <a:spcPts val="4000"/>
              </a:lnSpc>
              <a:defRPr>
                <a:solidFill>
                  <a:srgbClr val="FF64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5589320"/>
            <a:ext cx="8136456" cy="720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BDFE0EE6-16B3-4A2B-8D7E-B8E55F02E7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Portrett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9525"/>
            <a:ext cx="9142412" cy="456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4525720"/>
            <a:ext cx="8136456" cy="1063600"/>
          </a:xfrm>
        </p:spPr>
        <p:txBody>
          <a:bodyPr anchor="b"/>
          <a:lstStyle>
            <a:lvl1pPr algn="l">
              <a:lnSpc>
                <a:spcPts val="4000"/>
              </a:lnSpc>
              <a:defRPr>
                <a:solidFill>
                  <a:srgbClr val="FF64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5589320"/>
            <a:ext cx="8136456" cy="720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09A24A1D-CB03-4369-871B-BD912671525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3 portr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2413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4523810"/>
            <a:ext cx="8136456" cy="1065510"/>
          </a:xfrm>
        </p:spPr>
        <p:txBody>
          <a:bodyPr anchor="b"/>
          <a:lstStyle>
            <a:lvl1pPr algn="l">
              <a:lnSpc>
                <a:spcPts val="4000"/>
              </a:lnSpc>
              <a:defRPr>
                <a:solidFill>
                  <a:srgbClr val="FF64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5589320"/>
            <a:ext cx="8136456" cy="720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968D09A7-0C5A-4E34-A552-7152C0C4EE7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side 3 portre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2413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4523810"/>
            <a:ext cx="8136456" cy="1065510"/>
          </a:xfrm>
        </p:spPr>
        <p:txBody>
          <a:bodyPr anchor="b"/>
          <a:lstStyle>
            <a:lvl1pPr algn="l">
              <a:lnSpc>
                <a:spcPts val="4000"/>
              </a:lnSpc>
              <a:defRPr>
                <a:solidFill>
                  <a:srgbClr val="FF64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5589320"/>
            <a:ext cx="8136456" cy="720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5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6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1A2411CB-B284-4615-9033-9AF087A590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Portrettplass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2413" cy="450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0000" y="4508498"/>
            <a:ext cx="8136456" cy="1080821"/>
          </a:xfrm>
        </p:spPr>
        <p:txBody>
          <a:bodyPr anchor="b"/>
          <a:lstStyle>
            <a:lvl1pPr algn="l">
              <a:lnSpc>
                <a:spcPts val="4000"/>
              </a:lnSpc>
              <a:defRPr>
                <a:solidFill>
                  <a:srgbClr val="FF64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5589320"/>
            <a:ext cx="8136456" cy="720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6084169" y="0"/>
            <a:ext cx="3059832" cy="4508500"/>
          </a:xfrm>
        </p:spPr>
        <p:txBody>
          <a:bodyPr rtlCol="0">
            <a:norm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nb-NO" noProof="0" dirty="0"/>
          </a:p>
        </p:txBody>
      </p:sp>
      <p:sp>
        <p:nvSpPr>
          <p:cNvPr id="15" name="Text Placeholder 8"/>
          <p:cNvSpPr>
            <a:spLocks noGrp="1" noChangeAspect="1"/>
          </p:cNvSpPr>
          <p:nvPr>
            <p:ph type="body" sz="quarter" idx="11"/>
          </p:nvPr>
        </p:nvSpPr>
        <p:spPr>
          <a:xfrm>
            <a:off x="6300192" y="3932411"/>
            <a:ext cx="2677293" cy="288677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Plassholder for dato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9" name="Plassholder for lysbildenumm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3B059990-9718-483F-AA6F-A6EF507453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Plassholder for bunntekst 8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k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2700" y="0"/>
            <a:ext cx="9156700" cy="623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144" y="1195650"/>
            <a:ext cx="8136456" cy="1153230"/>
          </a:xfrm>
        </p:spPr>
        <p:txBody>
          <a:bodyPr/>
          <a:lstStyle>
            <a:lvl1pPr algn="l">
              <a:lnSpc>
                <a:spcPts val="8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5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B31B3F11-531F-4900-ACB8-BD6FB61555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ka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2413" cy="623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144" y="1195650"/>
            <a:ext cx="8136456" cy="1153230"/>
          </a:xfrm>
        </p:spPr>
        <p:txBody>
          <a:bodyPr/>
          <a:lstStyle>
            <a:lvl1pPr algn="l">
              <a:lnSpc>
                <a:spcPts val="8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5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EC5A9B05-16AD-499C-9EC1-44B0584E054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ka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588" y="0"/>
            <a:ext cx="9142412" cy="621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1144" y="1195650"/>
            <a:ext cx="8136456" cy="1153230"/>
          </a:xfrm>
        </p:spPr>
        <p:txBody>
          <a:bodyPr/>
          <a:lstStyle>
            <a:lvl1pPr algn="l">
              <a:lnSpc>
                <a:spcPts val="8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5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fld id="{DECD0A90-3CD1-4704-B1B8-6F3EC7857C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Plassholder for bunntekst 8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68313" y="360363"/>
            <a:ext cx="820737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0113" y="6526213"/>
            <a:ext cx="1439862" cy="18097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0">
                <a:solidFill>
                  <a:srgbClr val="9B9B9B"/>
                </a:solidFill>
                <a:latin typeface="+mn-lt"/>
                <a:cs typeface="Georgia"/>
              </a:defRPr>
            </a:lvl1pPr>
          </a:lstStyle>
          <a:p>
            <a:pPr>
              <a:defRPr/>
            </a:pPr>
            <a:r>
              <a:rPr lang="nb-NO"/>
              <a:t>22. august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84438" y="6526213"/>
            <a:ext cx="5040312" cy="180975"/>
          </a:xfrm>
          <a:prstGeom prst="rect">
            <a:avLst/>
          </a:prstGeom>
        </p:spPr>
        <p:txBody>
          <a:bodyPr vert="horz" lIns="0" tIns="0" rIns="91440" bIns="0" rtlCol="0" anchor="t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0">
                <a:solidFill>
                  <a:srgbClr val="9B9B9B"/>
                </a:solidFill>
                <a:latin typeface="+mn-lt"/>
                <a:cs typeface="Verdana"/>
              </a:defRPr>
            </a:lvl1pPr>
          </a:lstStyle>
          <a:p>
            <a:pPr>
              <a:defRPr/>
            </a:pPr>
            <a:r>
              <a:rPr lang="en-US"/>
              <a:t>Bunntekst – endres/slettes med "Sett inn, Topptekst og bunntekst"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88" y="6526213"/>
            <a:ext cx="719137" cy="18097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0" i="0">
                <a:solidFill>
                  <a:srgbClr val="9B9B9B"/>
                </a:solidFill>
                <a:latin typeface="+mn-lt"/>
                <a:cs typeface="Georgia"/>
              </a:defRPr>
            </a:lvl1pPr>
          </a:lstStyle>
          <a:p>
            <a:pPr>
              <a:defRPr/>
            </a:pPr>
            <a:fld id="{68A8A9D1-8167-4DC9-9ADC-C7A199199A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8313" y="1412875"/>
            <a:ext cx="8207375" cy="470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07950" y="6453188"/>
            <a:ext cx="8891588" cy="0"/>
          </a:xfrm>
          <a:prstGeom prst="line">
            <a:avLst/>
          </a:prstGeom>
          <a:ln>
            <a:solidFill>
              <a:srgbClr val="BCBEC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32" name="Picture 17"/>
          <p:cNvPicPr>
            <a:picLocks noChangeAspect="1"/>
          </p:cNvPicPr>
          <p:nvPr userDrawn="1"/>
        </p:nvPicPr>
        <p:blipFill>
          <a:blip r:embed="rId21"/>
          <a:srcRect/>
          <a:stretch>
            <a:fillRect/>
          </a:stretch>
        </p:blipFill>
        <p:spPr bwMode="auto">
          <a:xfrm>
            <a:off x="8164513" y="6513513"/>
            <a:ext cx="814387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68" r:id="rId17"/>
    <p:sldLayoutId id="2147483667" r:id="rId18"/>
    <p:sldLayoutId id="2147483686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rgbClr val="FF6400"/>
          </a:solidFill>
          <a:latin typeface="Rockwell" pitchFamily="18" charset="0"/>
          <a:ea typeface="Verdana" pitchFamily="34" charset="0"/>
          <a:cs typeface="Verdan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  <a:ea typeface="Verdana" pitchFamily="34" charset="0"/>
          <a:cs typeface="Verdana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  <a:ea typeface="Verdana" pitchFamily="34" charset="0"/>
          <a:cs typeface="Verdana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  <a:ea typeface="Verdana" pitchFamily="34" charset="0"/>
          <a:cs typeface="Verdana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  <a:ea typeface="Verdana" pitchFamily="34" charset="0"/>
          <a:cs typeface="Verdana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000">
          <a:solidFill>
            <a:srgbClr val="FF6400"/>
          </a:solidFill>
          <a:latin typeface="Rockwell"/>
        </a:defRPr>
      </a:lvl9pPr>
    </p:titleStyle>
    <p:bodyStyle>
      <a:lvl1pPr marL="342900" indent="-342900" algn="l" defTabSz="457200" rtl="0" eaLnBrk="0" fontAlgn="base" hangingPunct="0">
        <a:spcBef>
          <a:spcPct val="0"/>
        </a:spcBef>
        <a:spcAft>
          <a:spcPct val="0"/>
        </a:spcAft>
        <a:buClr>
          <a:srgbClr val="9B9B9B"/>
        </a:buClr>
        <a:buFont typeface="Arial" charset="0"/>
        <a:buChar char="•"/>
        <a:defRPr lang="en-US" sz="3000" kern="1200" dirty="0">
          <a:solidFill>
            <a:srgbClr val="787878"/>
          </a:solidFill>
          <a:latin typeface="Corbel" pitchFamily="34" charset="0"/>
          <a:ea typeface="Corbel" pitchFamily="34" charset="0"/>
          <a:cs typeface="Corbel" pitchFamily="34" charset="0"/>
        </a:defRPr>
      </a:lvl1pPr>
      <a:lvl2pPr marL="742950" indent="-285750" algn="l" defTabSz="457200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lang="en-US" sz="2400" kern="1200" dirty="0">
          <a:solidFill>
            <a:srgbClr val="787878"/>
          </a:solidFill>
          <a:latin typeface="Corbel" pitchFamily="34" charset="0"/>
          <a:ea typeface="Corbel" pitchFamily="34" charset="0"/>
          <a:cs typeface="Corbel" pitchFamily="34" charset="0"/>
        </a:defRPr>
      </a:lvl2pPr>
      <a:lvl3pPr marL="1143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9B9B9B"/>
        </a:buClr>
        <a:buFont typeface="Arial" charset="0"/>
        <a:buChar char="•"/>
        <a:defRPr lang="en-US" sz="2000" kern="1200" dirty="0">
          <a:solidFill>
            <a:srgbClr val="787878"/>
          </a:solidFill>
          <a:latin typeface="Corbel" pitchFamily="34" charset="0"/>
          <a:ea typeface="Corbel" pitchFamily="34" charset="0"/>
          <a:cs typeface="Corbel" pitchFamily="34" charset="0"/>
        </a:defRPr>
      </a:lvl3pPr>
      <a:lvl4pPr marL="1600200" indent="-228600" algn="l" defTabSz="457200" rtl="0" eaLnBrk="0" fontAlgn="base" hangingPunct="0">
        <a:spcBef>
          <a:spcPct val="0"/>
        </a:spcBef>
        <a:spcAft>
          <a:spcPct val="0"/>
        </a:spcAft>
        <a:buFont typeface="Arial" charset="0"/>
        <a:buChar char="–"/>
        <a:defRPr lang="en-US" sz="1600" kern="1200" dirty="0">
          <a:solidFill>
            <a:srgbClr val="787878"/>
          </a:solidFill>
          <a:latin typeface="Corbel" pitchFamily="34" charset="0"/>
          <a:ea typeface="Corbel" pitchFamily="34" charset="0"/>
          <a:cs typeface="Corbel" pitchFamily="34" charset="0"/>
        </a:defRPr>
      </a:lvl4pPr>
      <a:lvl5pPr marL="2057400" indent="-228600" algn="l" defTabSz="457200" rtl="0" eaLnBrk="0" fontAlgn="base" hangingPunct="0">
        <a:spcBef>
          <a:spcPct val="0"/>
        </a:spcBef>
        <a:spcAft>
          <a:spcPct val="0"/>
        </a:spcAft>
        <a:buFont typeface="Arial" charset="0"/>
        <a:buChar char="»"/>
        <a:defRPr lang="en-US" sz="1400" kern="1200" dirty="0">
          <a:solidFill>
            <a:srgbClr val="787878"/>
          </a:solidFill>
          <a:latin typeface="Corbel" pitchFamily="34" charset="0"/>
          <a:ea typeface="Corbel" pitchFamily="34" charset="0"/>
          <a:cs typeface="Corbe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Java 8 Lambda Workshop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smtClean="0"/>
              <a:t>Kaja Kvinge Akselsen &amp; Øystein Jakobsen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974C5F0-EFF2-47CA-8163-AB637170ABD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2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Lambda-uttrykkets type</a:t>
            </a:r>
            <a:endParaRPr lang="nb-NO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4869160"/>
            <a:ext cx="7200800" cy="1250840"/>
          </a:xfrm>
        </p:spPr>
        <p:txBody>
          <a:bodyPr/>
          <a:lstStyle/>
          <a:p>
            <a:r>
              <a:rPr lang="nb-NO" dirty="0" smtClean="0"/>
              <a:t>Typen avledes fra kontekst</a:t>
            </a:r>
          </a:p>
          <a:p>
            <a:r>
              <a:rPr lang="nb-NO" dirty="0" smtClean="0"/>
              <a:t>Typen er alltid et </a:t>
            </a:r>
            <a:r>
              <a:rPr lang="nb-NO" i="1" dirty="0" smtClean="0"/>
              <a:t>funksjonsgrensesnitt</a:t>
            </a:r>
          </a:p>
          <a:p>
            <a:endParaRPr lang="nb-NO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42CAAE8-3A73-40FC-9FFF-6210B8E23F3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TextBox 6"/>
          <p:cNvSpPr txBox="1"/>
          <p:nvPr/>
        </p:nvSpPr>
        <p:spPr>
          <a:xfrm>
            <a:off x="467544" y="1628800"/>
            <a:ext cx="84165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Function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&lt;Double, Double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doubleIt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 =</a:t>
            </a:r>
            <a:endParaRPr lang="nb-NO" sz="28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8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nb-NO" sz="2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nb-NO" sz="28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nb-NO" sz="28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nb-NO" sz="2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* 2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nb-NO" sz="28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MathOperation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Integer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doubleIt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nb-NO" sz="2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8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8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nb-NO" sz="28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 -&gt; </a:t>
            </a:r>
            <a:r>
              <a:rPr lang="nb-NO" sz="28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number</a:t>
            </a:r>
            <a:r>
              <a:rPr lang="nb-NO" sz="28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* 2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nb-NO" sz="2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27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Funksjonsgrensesnitt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2CAAE8-3A73-40FC-9FFF-6210B8E23F3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" name="TextBox 6"/>
          <p:cNvSpPr txBox="1"/>
          <p:nvPr/>
        </p:nvSpPr>
        <p:spPr>
          <a:xfrm>
            <a:off x="475928" y="1124744"/>
            <a:ext cx="84165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b="1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FunctionalInterface</a:t>
            </a:r>
            <a:endParaRPr lang="nb-NO" sz="2800" b="1" dirty="0">
              <a:latin typeface="Courier New" pitchFamily="49" charset="0"/>
              <a:cs typeface="Courier New" pitchFamily="49" charset="0"/>
            </a:endParaRPr>
          </a:p>
          <a:p>
            <a:endParaRPr lang="nb-NO" sz="2800" b="1" dirty="0" smtClean="0">
              <a:latin typeface="Courier New" pitchFamily="49" charset="0"/>
              <a:cs typeface="Courier New" pitchFamily="49" charset="0"/>
            </a:endParaRPr>
          </a:p>
          <a:p>
            <a:endParaRPr lang="nb-NO" sz="2800" b="1" dirty="0">
              <a:latin typeface="Courier New" pitchFamily="49" charset="0"/>
              <a:cs typeface="Courier New" pitchFamily="49" charset="0"/>
            </a:endParaRPr>
          </a:p>
          <a:p>
            <a:endParaRPr lang="nb-NO" sz="2800" b="1" dirty="0" smtClean="0">
              <a:latin typeface="Courier New" pitchFamily="49" charset="0"/>
              <a:cs typeface="Courier New" pitchFamily="49" charset="0"/>
            </a:endParaRPr>
          </a:p>
          <a:p>
            <a:endParaRPr lang="nb-NO" sz="2800" b="1" dirty="0">
              <a:latin typeface="Courier New" pitchFamily="49" charset="0"/>
              <a:cs typeface="Courier New" pitchFamily="49" charset="0"/>
            </a:endParaRPr>
          </a:p>
          <a:p>
            <a:endParaRPr lang="nb-NO" sz="2800" b="1" dirty="0">
              <a:latin typeface="Courier New" pitchFamily="49" charset="0"/>
              <a:cs typeface="Courier New" pitchFamily="49" charset="0"/>
            </a:endParaRPr>
          </a:p>
          <a:p>
            <a:r>
              <a:rPr lang="fr-FR" sz="2800" b="1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fr-FR" sz="2800" b="1" dirty="0" err="1">
                <a:latin typeface="Courier New" pitchFamily="49" charset="0"/>
                <a:cs typeface="Courier New" pitchFamily="49" charset="0"/>
              </a:rPr>
              <a:t>FunctionalInterface</a:t>
            </a:r>
            <a:endParaRPr lang="fr-FR" sz="2800" b="1" dirty="0">
              <a:latin typeface="Courier New" pitchFamily="49" charset="0"/>
              <a:cs typeface="Courier New" pitchFamily="49" charset="0"/>
            </a:endParaRPr>
          </a:p>
          <a:p>
            <a:r>
              <a:rPr lang="fr-FR" sz="2800" b="1" dirty="0">
                <a:latin typeface="Courier New" pitchFamily="49" charset="0"/>
                <a:cs typeface="Courier New" pitchFamily="49" charset="0"/>
              </a:rPr>
              <a:t>public interface </a:t>
            </a:r>
            <a:r>
              <a:rPr lang="fr-FR" sz="2800" b="1" dirty="0" err="1">
                <a:latin typeface="Courier New" pitchFamily="49" charset="0"/>
                <a:cs typeface="Courier New" pitchFamily="49" charset="0"/>
              </a:rPr>
              <a:t>Function</a:t>
            </a:r>
            <a:r>
              <a:rPr lang="fr-FR" sz="2800" b="1" dirty="0">
                <a:latin typeface="Courier New" pitchFamily="49" charset="0"/>
                <a:cs typeface="Courier New" pitchFamily="49" charset="0"/>
              </a:rPr>
              <a:t>&lt;T, R&gt; {</a:t>
            </a:r>
          </a:p>
          <a:p>
            <a:r>
              <a:rPr lang="fr-FR" sz="28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fr-FR" sz="2800" b="1" dirty="0">
                <a:latin typeface="Courier New" pitchFamily="49" charset="0"/>
                <a:cs typeface="Courier New" pitchFamily="49" charset="0"/>
              </a:rPr>
              <a:t>R apply(T t);</a:t>
            </a:r>
          </a:p>
          <a:p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nb-NO" sz="2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467544" y="1124744"/>
            <a:ext cx="84165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sz="28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interface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&lt;T&gt; {</a:t>
            </a:r>
          </a:p>
          <a:p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2800" b="1" dirty="0" err="1" smtClean="0">
                <a:latin typeface="Courier New" pitchFamily="49" charset="0"/>
                <a:cs typeface="Courier New" pitchFamily="49" charset="0"/>
              </a:rPr>
              <a:t>boolean</a:t>
            </a:r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 test(T t);</a:t>
            </a:r>
          </a:p>
          <a:p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5733256"/>
            <a:ext cx="7959230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b-NO" sz="2400" b="1" dirty="0" smtClean="0"/>
              <a:t>Et funksjonsgrensesnitt har én og bare én abstrakt metode</a:t>
            </a:r>
            <a:endParaRPr lang="nb-NO" sz="2400" b="1" dirty="0"/>
          </a:p>
        </p:txBody>
      </p:sp>
    </p:spTree>
    <p:extLst>
      <p:ext uri="{BB962C8B-B14F-4D97-AF65-F5344CB8AC3E}">
        <p14:creationId xmlns:p14="http://schemas.microsoft.com/office/powerpoint/2010/main" val="158531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Default</a:t>
            </a:r>
            <a:r>
              <a:rPr lang="nb-NO" dirty="0" smtClean="0"/>
              <a:t>-metoder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2CAAE8-3A73-40FC-9FFF-6210B8E23F3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TextBox 6"/>
          <p:cNvSpPr txBox="1"/>
          <p:nvPr/>
        </p:nvSpPr>
        <p:spPr>
          <a:xfrm>
            <a:off x="755576" y="1052736"/>
            <a:ext cx="8208913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@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FunctionalInterface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public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interface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&lt;T&gt; {</a:t>
            </a:r>
          </a:p>
          <a:p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boolean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test(T t);</a:t>
            </a:r>
          </a:p>
          <a:p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default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&lt;T&gt; and(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&lt;? super T&gt;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other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Objects.requireNonNull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other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(t) -&gt; test(t) &amp;&amp;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other.test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(t);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default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&lt;T&gt;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negate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(t) -&gt; !test(t);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default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&lt;T&gt; or(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&lt;? super T&gt;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other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Objects.requireNonNull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other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(t) -&gt; test(t) ||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other.test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(t);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static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&lt;T&gt;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&lt;T&gt;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isEqual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(Object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targetRef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(null ==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targetRef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        ? Objects::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isNull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            :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object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-&gt;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targetRef.equals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object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r>
              <a:rPr lang="nb-NO" sz="1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409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Funksjonsreferanser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DFE0EE6-16B3-4A2B-8D7E-B8E55F02E7F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5536" y="1340768"/>
            <a:ext cx="820891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Function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&lt;Apple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, Double&gt;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fromApplesToPrices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-&gt; 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apple.getPrice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Function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&lt;Apple, Double&gt;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fromApplesToPrices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Apple::</a:t>
            </a:r>
            <a:r>
              <a:rPr lang="nb-NO" sz="20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getPrice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endParaRPr lang="nb-NO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class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FruitApp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   :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static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boolean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appleIsRed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(Apple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apple.getColor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() ==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Apple.Color.RED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}</a:t>
            </a:r>
            <a:endParaRPr lang="nb-NO" sz="2000" b="1" dirty="0" smtClean="0">
              <a:latin typeface="Courier New" pitchFamily="49" charset="0"/>
              <a:cs typeface="Courier New" pitchFamily="49" charset="0"/>
            </a:endParaRPr>
          </a:p>
          <a:p>
            <a:endParaRPr lang="nb-NO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&lt;Apple&gt;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redApplesOnly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=	</a:t>
            </a:r>
            <a:r>
              <a:rPr lang="nb-NO" sz="20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FruitApp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appleIsRed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8735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Funksjonsreferanser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700808"/>
            <a:ext cx="77048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listOfApples.forEach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-&gt; {</a:t>
            </a: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listOfApples.forEach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System.out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println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nb-NO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double sum =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listOfApples.stream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filter(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FruitApp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nb-NO" sz="20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appleIsRed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mapToDouble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Apple::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getPrice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             .sum();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28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Closures</a:t>
            </a:r>
            <a:endParaRPr lang="nb-NO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4725144"/>
            <a:ext cx="8208912" cy="1394856"/>
          </a:xfrm>
        </p:spPr>
        <p:txBody>
          <a:bodyPr/>
          <a:lstStyle/>
          <a:p>
            <a:r>
              <a:rPr lang="nb-NO" dirty="0" smtClean="0"/>
              <a:t>Kan i praksis bare omslutte </a:t>
            </a:r>
            <a:r>
              <a:rPr lang="nb-NO" dirty="0" err="1" smtClean="0"/>
              <a:t>konstantverdier</a:t>
            </a:r>
            <a:endParaRPr lang="nb-NO" dirty="0" smtClean="0"/>
          </a:p>
          <a:p>
            <a:r>
              <a:rPr lang="nb-NO" dirty="0" smtClean="0"/>
              <a:t>Må ikke deklareres final</a:t>
            </a:r>
          </a:p>
          <a:p>
            <a:r>
              <a:rPr lang="nb-NO" dirty="0" smtClean="0"/>
              <a:t>Det holder at den er «</a:t>
            </a:r>
            <a:r>
              <a:rPr lang="nb-NO" dirty="0" err="1" smtClean="0"/>
              <a:t>effectively</a:t>
            </a:r>
            <a:r>
              <a:rPr lang="nb-NO" dirty="0" smtClean="0"/>
              <a:t> final»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5402" y="2780928"/>
            <a:ext cx="86010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Predicate&lt;Apple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expensiveApples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(double price) {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double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threshold =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Double.min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(price, 10.0);</a:t>
            </a:r>
          </a:p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    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return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apple -&gt;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apple.getPrice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() &gt; threshold;</a:t>
            </a:r>
          </a:p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842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Tradisjonell sortering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2060848"/>
            <a:ext cx="8136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listOfApples.sort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(new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Comparator&lt;Apple&gt;()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@Override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public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compare(Apple a1, Apple a2){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return 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a1.getPrice().</a:t>
            </a:r>
            <a:r>
              <a:rPr lang="en-US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compareTo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(a2.getPrice()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}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});</a:t>
            </a:r>
            <a:endParaRPr lang="nb-NO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07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Sortering med Lambda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484784"/>
            <a:ext cx="8676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listOfApples.sort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(a1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a2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-&gt; a1.getPrice().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compareTo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(a2.getPrice())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nb-NO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2492896"/>
            <a:ext cx="8676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import static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java.util.Comparator.comparing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Comparator&lt;Apple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 c =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comparing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	(Apple a) -&gt;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a.getPrice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4437112"/>
            <a:ext cx="867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urier New" pitchFamily="49" charset="0"/>
                <a:cs typeface="Courier New" pitchFamily="49" charset="0"/>
              </a:rPr>
              <a:t>l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istOfApples.sort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(comparing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((a) -&gt;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a.getPrice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()));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5116542"/>
            <a:ext cx="8676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listOfApples.sort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(comparing(Apple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getPrice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));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93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På et kontor hos </a:t>
            </a:r>
            <a:r>
              <a:rPr lang="nb-NO" dirty="0" err="1" smtClean="0"/>
              <a:t>Klaud</a:t>
            </a:r>
            <a:r>
              <a:rPr lang="nb-NO" dirty="0" smtClean="0"/>
              <a:t> AS,</a:t>
            </a:r>
            <a:br>
              <a:rPr lang="nb-NO" dirty="0" smtClean="0"/>
            </a:br>
            <a:r>
              <a:rPr lang="nb-NO" dirty="0" smtClean="0"/>
              <a:t>i fjor en gang…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2050" name="Picture 2" descr="C:\Users\oystein.jakobsen\Dropbox\Bouvet\Camel\Dilbe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04" y="2060848"/>
            <a:ext cx="859256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79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Anagram-algoritmen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148680"/>
            <a:ext cx="8790295" cy="52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1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Tradisjonell Java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FE0EE6-16B3-4A2B-8D7E-B8E55F02E7F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TextBox 6"/>
          <p:cNvSpPr txBox="1"/>
          <p:nvPr/>
        </p:nvSpPr>
        <p:spPr>
          <a:xfrm>
            <a:off x="323528" y="2060848"/>
            <a:ext cx="84969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List&lt;Apple&gt; </a:t>
            </a:r>
            <a:r>
              <a:rPr lang="nb-NO" sz="2400" b="1" dirty="0" err="1" smtClean="0">
                <a:latin typeface="Courier New" pitchFamily="49" charset="0"/>
                <a:cs typeface="Courier New" pitchFamily="49" charset="0"/>
              </a:rPr>
              <a:t>listOfApples</a:t>
            </a:r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 = ...;</a:t>
            </a:r>
          </a:p>
          <a:p>
            <a:endParaRPr lang="nb-NO" sz="24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double sum = 0.0;</a:t>
            </a:r>
          </a:p>
          <a:p>
            <a:endParaRPr lang="nb-NO" sz="2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for (Apple </a:t>
            </a:r>
            <a:r>
              <a:rPr lang="nb-NO" sz="2400" b="1" dirty="0" err="1" smtClean="0"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nb-NO" sz="2400" b="1" dirty="0" err="1" smtClean="0">
                <a:latin typeface="Courier New" pitchFamily="49" charset="0"/>
                <a:cs typeface="Courier New" pitchFamily="49" charset="0"/>
              </a:rPr>
              <a:t>listOfApples</a:t>
            </a:r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400" b="1" dirty="0" err="1" smtClean="0">
                <a:latin typeface="Courier New" pitchFamily="49" charset="0"/>
                <a:cs typeface="Courier New" pitchFamily="49" charset="0"/>
              </a:rPr>
              <a:t>if</a:t>
            </a:r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nb-NO" sz="2400" b="1" dirty="0" err="1" smtClean="0">
                <a:latin typeface="Courier New" pitchFamily="49" charset="0"/>
                <a:cs typeface="Courier New" pitchFamily="49" charset="0"/>
              </a:rPr>
              <a:t>apple.getColor</a:t>
            </a:r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() == </a:t>
            </a:r>
            <a:r>
              <a:rPr lang="nb-NO" sz="2400" b="1" dirty="0" err="1" smtClean="0">
                <a:latin typeface="Courier New" pitchFamily="49" charset="0"/>
                <a:cs typeface="Courier New" pitchFamily="49" charset="0"/>
              </a:rPr>
              <a:t>Apple.Color.RED</a:t>
            </a:r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      sum += </a:t>
            </a:r>
            <a:r>
              <a:rPr lang="nb-NO" sz="2400" b="1" dirty="0" err="1" smtClean="0">
                <a:latin typeface="Courier New" pitchFamily="49" charset="0"/>
                <a:cs typeface="Courier New" pitchFamily="49" charset="0"/>
              </a:rPr>
              <a:t>apple.getPrice</a:t>
            </a:r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r>
              <a:rPr lang="nb-NO" sz="24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2260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På samme kontor, ett år senere…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42CAAE8-3A73-40FC-9FFF-6210B8E23F3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3076" name="Picture 4" descr="C:\Users\oystein.jakobsen\Dropbox\Bouvet\Camel\Dilbert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772816"/>
            <a:ext cx="839273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3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ylinder 45"/>
          <p:cNvSpPr/>
          <p:nvPr/>
        </p:nvSpPr>
        <p:spPr>
          <a:xfrm rot="5400000">
            <a:off x="4103948" y="1160748"/>
            <a:ext cx="936104" cy="7344816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5" name="Sylinder 44"/>
          <p:cNvSpPr/>
          <p:nvPr/>
        </p:nvSpPr>
        <p:spPr>
          <a:xfrm rot="5400000">
            <a:off x="4103948" y="-999492"/>
            <a:ext cx="936104" cy="7344816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pSp>
        <p:nvGrpSpPr>
          <p:cNvPr id="9" name="Gruppe 8"/>
          <p:cNvGrpSpPr/>
          <p:nvPr/>
        </p:nvGrpSpPr>
        <p:grpSpPr>
          <a:xfrm>
            <a:off x="6768919" y="2426573"/>
            <a:ext cx="936104" cy="504056"/>
            <a:chOff x="1259632" y="2132856"/>
            <a:chExt cx="936104" cy="504056"/>
          </a:xfrm>
        </p:grpSpPr>
        <p:sp>
          <p:nvSpPr>
            <p:cNvPr id="5" name="Rektangel 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7" name="Rett linje 6"/>
            <p:cNvCxnSpPr>
              <a:stCxn id="5" idx="1"/>
              <a:endCxn id="5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" name="Gruppe 9"/>
          <p:cNvGrpSpPr/>
          <p:nvPr/>
        </p:nvGrpSpPr>
        <p:grpSpPr>
          <a:xfrm>
            <a:off x="5650993" y="2426573"/>
            <a:ext cx="936104" cy="504056"/>
            <a:chOff x="1259632" y="2132856"/>
            <a:chExt cx="936104" cy="504056"/>
          </a:xfrm>
        </p:grpSpPr>
        <p:sp>
          <p:nvSpPr>
            <p:cNvPr id="11" name="Rektangel 10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«Gul»</a:t>
              </a:r>
            </a:p>
          </p:txBody>
        </p:sp>
        <p:cxnSp>
          <p:nvCxnSpPr>
            <p:cNvPr id="12" name="Rett linje 11"/>
            <p:cNvCxnSpPr>
              <a:stCxn id="11" idx="1"/>
              <a:endCxn id="11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uppe 12"/>
          <p:cNvGrpSpPr/>
          <p:nvPr/>
        </p:nvGrpSpPr>
        <p:grpSpPr>
          <a:xfrm>
            <a:off x="4533067" y="2422986"/>
            <a:ext cx="936104" cy="504056"/>
            <a:chOff x="1259632" y="2132856"/>
            <a:chExt cx="936104" cy="504056"/>
          </a:xfrm>
        </p:grpSpPr>
        <p:sp>
          <p:nvSpPr>
            <p:cNvPr id="14" name="Rektangel 13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15" name="Rett linje 14"/>
            <p:cNvCxnSpPr>
              <a:stCxn id="14" idx="1"/>
              <a:endCxn id="14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uppe 15"/>
          <p:cNvGrpSpPr/>
          <p:nvPr/>
        </p:nvGrpSpPr>
        <p:grpSpPr>
          <a:xfrm>
            <a:off x="3415141" y="2422986"/>
            <a:ext cx="936104" cy="504056"/>
            <a:chOff x="1049427" y="113468"/>
            <a:chExt cx="936104" cy="504056"/>
          </a:xfrm>
        </p:grpSpPr>
        <p:sp>
          <p:nvSpPr>
            <p:cNvPr id="17" name="Rektangel 16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18" name="Rett linje 17"/>
            <p:cNvCxnSpPr>
              <a:stCxn id="17" idx="1"/>
              <a:endCxn id="17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Gruppe 18"/>
          <p:cNvGrpSpPr/>
          <p:nvPr/>
        </p:nvGrpSpPr>
        <p:grpSpPr>
          <a:xfrm>
            <a:off x="2297215" y="2422986"/>
            <a:ext cx="936104" cy="504056"/>
            <a:chOff x="1259632" y="2132856"/>
            <a:chExt cx="936104" cy="504056"/>
          </a:xfrm>
        </p:grpSpPr>
        <p:sp>
          <p:nvSpPr>
            <p:cNvPr id="20" name="Rektangel 19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«Rørt»</a:t>
              </a:r>
            </a:p>
          </p:txBody>
        </p:sp>
        <p:cxnSp>
          <p:nvCxnSpPr>
            <p:cNvPr id="21" name="Rett linje 20"/>
            <p:cNvCxnSpPr>
              <a:stCxn id="20" idx="1"/>
              <a:endCxn id="20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uppe 21"/>
          <p:cNvGrpSpPr/>
          <p:nvPr/>
        </p:nvGrpSpPr>
        <p:grpSpPr>
          <a:xfrm>
            <a:off x="1196662" y="2422986"/>
            <a:ext cx="936104" cy="504056"/>
            <a:chOff x="1259632" y="2132856"/>
            <a:chExt cx="936104" cy="504056"/>
          </a:xfrm>
        </p:grpSpPr>
        <p:sp>
          <p:nvSpPr>
            <p:cNvPr id="23" name="Rektangel 22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24" name="Rett linje 23"/>
            <p:cNvCxnSpPr>
              <a:stCxn id="23" idx="1"/>
              <a:endCxn id="23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" name="Gruppe 25"/>
          <p:cNvGrpSpPr/>
          <p:nvPr/>
        </p:nvGrpSpPr>
        <p:grpSpPr>
          <a:xfrm>
            <a:off x="6768919" y="4584715"/>
            <a:ext cx="936104" cy="504056"/>
            <a:chOff x="1259632" y="2132856"/>
            <a:chExt cx="936104" cy="504056"/>
          </a:xfrm>
        </p:grpSpPr>
        <p:sp>
          <p:nvSpPr>
            <p:cNvPr id="27" name="Rektangel 26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28" name="Rett linje 27"/>
            <p:cNvCxnSpPr>
              <a:stCxn id="27" idx="1"/>
              <a:endCxn id="27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" name="Gruppe 28"/>
          <p:cNvGrpSpPr/>
          <p:nvPr/>
        </p:nvGrpSpPr>
        <p:grpSpPr>
          <a:xfrm>
            <a:off x="5650993" y="4584715"/>
            <a:ext cx="936104" cy="504056"/>
            <a:chOff x="1259632" y="2132856"/>
            <a:chExt cx="936104" cy="504056"/>
          </a:xfrm>
        </p:grpSpPr>
        <p:sp>
          <p:nvSpPr>
            <p:cNvPr id="30" name="Rektangel 29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«Gul»</a:t>
              </a:r>
            </a:p>
          </p:txBody>
        </p:sp>
        <p:cxnSp>
          <p:nvCxnSpPr>
            <p:cNvPr id="31" name="Rett linje 30"/>
            <p:cNvCxnSpPr>
              <a:stCxn id="30" idx="1"/>
              <a:endCxn id="30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" name="Gruppe 31"/>
          <p:cNvGrpSpPr/>
          <p:nvPr/>
        </p:nvGrpSpPr>
        <p:grpSpPr>
          <a:xfrm>
            <a:off x="4533067" y="4581128"/>
            <a:ext cx="936104" cy="504056"/>
            <a:chOff x="1259632" y="2132856"/>
            <a:chExt cx="936104" cy="504056"/>
          </a:xfrm>
        </p:grpSpPr>
        <p:sp>
          <p:nvSpPr>
            <p:cNvPr id="33" name="Rektangel 32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34" name="Rett linje 33"/>
            <p:cNvCxnSpPr>
              <a:stCxn id="33" idx="1"/>
              <a:endCxn id="33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" name="Gruppe 34"/>
          <p:cNvGrpSpPr/>
          <p:nvPr/>
        </p:nvGrpSpPr>
        <p:grpSpPr>
          <a:xfrm>
            <a:off x="3415141" y="4581128"/>
            <a:ext cx="936104" cy="504056"/>
            <a:chOff x="1049427" y="113468"/>
            <a:chExt cx="936104" cy="504056"/>
          </a:xfrm>
        </p:grpSpPr>
        <p:sp>
          <p:nvSpPr>
            <p:cNvPr id="36" name="Rektangel 35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37" name="Rett linje 36"/>
            <p:cNvCxnSpPr>
              <a:stCxn id="36" idx="1"/>
              <a:endCxn id="36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8" name="Gruppe 37"/>
          <p:cNvGrpSpPr/>
          <p:nvPr/>
        </p:nvGrpSpPr>
        <p:grpSpPr>
          <a:xfrm>
            <a:off x="2297215" y="4581128"/>
            <a:ext cx="936104" cy="504056"/>
            <a:chOff x="1259632" y="2132856"/>
            <a:chExt cx="936104" cy="504056"/>
          </a:xfrm>
        </p:grpSpPr>
        <p:sp>
          <p:nvSpPr>
            <p:cNvPr id="39" name="Rektangel 38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«Rørt»</a:t>
              </a:r>
            </a:p>
          </p:txBody>
        </p:sp>
        <p:cxnSp>
          <p:nvCxnSpPr>
            <p:cNvPr id="40" name="Rett linje 39"/>
            <p:cNvCxnSpPr>
              <a:stCxn id="39" idx="1"/>
              <a:endCxn id="39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1" name="Gruppe 40"/>
          <p:cNvGrpSpPr/>
          <p:nvPr/>
        </p:nvGrpSpPr>
        <p:grpSpPr>
          <a:xfrm>
            <a:off x="1196662" y="4581128"/>
            <a:ext cx="936104" cy="504056"/>
            <a:chOff x="1259632" y="2132856"/>
            <a:chExt cx="936104" cy="504056"/>
          </a:xfrm>
        </p:grpSpPr>
        <p:sp>
          <p:nvSpPr>
            <p:cNvPr id="42" name="Rektangel 41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43" name="Rett linje 42"/>
            <p:cNvCxnSpPr>
              <a:stCxn id="42" idx="1"/>
              <a:endCxn id="42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7" name="Pil ned 46"/>
          <p:cNvSpPr/>
          <p:nvPr/>
        </p:nvSpPr>
        <p:spPr>
          <a:xfrm>
            <a:off x="3995936" y="3356992"/>
            <a:ext cx="1152128" cy="864096"/>
          </a:xfrm>
          <a:prstGeom prst="down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8" name="TekstSylinder 47"/>
          <p:cNvSpPr txBox="1"/>
          <p:nvPr/>
        </p:nvSpPr>
        <p:spPr>
          <a:xfrm>
            <a:off x="5220072" y="3573016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(Word::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b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0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uppe 84"/>
          <p:cNvGrpSpPr/>
          <p:nvPr/>
        </p:nvGrpSpPr>
        <p:grpSpPr>
          <a:xfrm>
            <a:off x="5210692" y="5317385"/>
            <a:ext cx="1225043" cy="1053881"/>
            <a:chOff x="3667012" y="3599255"/>
            <a:chExt cx="3294138" cy="1053881"/>
          </a:xfrm>
        </p:grpSpPr>
        <p:sp>
          <p:nvSpPr>
            <p:cNvPr id="86" name="Rektangel 85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87" name="Rett linje 86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82" name="Gruppe 81"/>
          <p:cNvGrpSpPr/>
          <p:nvPr/>
        </p:nvGrpSpPr>
        <p:grpSpPr>
          <a:xfrm>
            <a:off x="5213460" y="2980562"/>
            <a:ext cx="2255605" cy="1053881"/>
            <a:chOff x="3667012" y="3599255"/>
            <a:chExt cx="3294138" cy="1053881"/>
          </a:xfrm>
        </p:grpSpPr>
        <p:sp>
          <p:nvSpPr>
            <p:cNvPr id="83" name="Rektangel 82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84" name="Rett linje 83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8" name="Gruppe 7"/>
          <p:cNvGrpSpPr/>
          <p:nvPr/>
        </p:nvGrpSpPr>
        <p:grpSpPr>
          <a:xfrm>
            <a:off x="5213460" y="4137490"/>
            <a:ext cx="3294138" cy="1053881"/>
            <a:chOff x="3667012" y="3599255"/>
            <a:chExt cx="3294138" cy="1053881"/>
          </a:xfrm>
        </p:grpSpPr>
        <p:sp>
          <p:nvSpPr>
            <p:cNvPr id="80" name="Rektangel 79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81" name="Rett linje 80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46" name="Sylinder 45"/>
          <p:cNvSpPr/>
          <p:nvPr/>
        </p:nvSpPr>
        <p:spPr>
          <a:xfrm rot="5400000">
            <a:off x="3529976" y="-2583668"/>
            <a:ext cx="936104" cy="7344816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pSp>
        <p:nvGrpSpPr>
          <p:cNvPr id="26" name="Gruppe 25"/>
          <p:cNvGrpSpPr/>
          <p:nvPr/>
        </p:nvGrpSpPr>
        <p:grpSpPr>
          <a:xfrm>
            <a:off x="6194947" y="840299"/>
            <a:ext cx="936104" cy="504056"/>
            <a:chOff x="1259632" y="2132856"/>
            <a:chExt cx="936104" cy="504056"/>
          </a:xfrm>
        </p:grpSpPr>
        <p:sp>
          <p:nvSpPr>
            <p:cNvPr id="27" name="Rektangel 26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28" name="Rett linje 27"/>
            <p:cNvCxnSpPr>
              <a:stCxn id="27" idx="1"/>
              <a:endCxn id="27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" name="Gruppe 28"/>
          <p:cNvGrpSpPr/>
          <p:nvPr/>
        </p:nvGrpSpPr>
        <p:grpSpPr>
          <a:xfrm>
            <a:off x="5077021" y="840299"/>
            <a:ext cx="936104" cy="504056"/>
            <a:chOff x="1259632" y="2132856"/>
            <a:chExt cx="936104" cy="504056"/>
          </a:xfrm>
        </p:grpSpPr>
        <p:sp>
          <p:nvSpPr>
            <p:cNvPr id="30" name="Rektangel 29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«Gul»</a:t>
              </a:r>
            </a:p>
          </p:txBody>
        </p:sp>
        <p:cxnSp>
          <p:nvCxnSpPr>
            <p:cNvPr id="31" name="Rett linje 30"/>
            <p:cNvCxnSpPr>
              <a:stCxn id="30" idx="1"/>
              <a:endCxn id="30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" name="Gruppe 31"/>
          <p:cNvGrpSpPr/>
          <p:nvPr/>
        </p:nvGrpSpPr>
        <p:grpSpPr>
          <a:xfrm>
            <a:off x="3959095" y="836712"/>
            <a:ext cx="936104" cy="504056"/>
            <a:chOff x="1259632" y="2132856"/>
            <a:chExt cx="936104" cy="504056"/>
          </a:xfrm>
        </p:grpSpPr>
        <p:sp>
          <p:nvSpPr>
            <p:cNvPr id="33" name="Rektangel 32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34" name="Rett linje 33"/>
            <p:cNvCxnSpPr>
              <a:stCxn id="33" idx="1"/>
              <a:endCxn id="33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" name="Gruppe 34"/>
          <p:cNvGrpSpPr/>
          <p:nvPr/>
        </p:nvGrpSpPr>
        <p:grpSpPr>
          <a:xfrm>
            <a:off x="2841169" y="836712"/>
            <a:ext cx="936104" cy="504056"/>
            <a:chOff x="1049427" y="113468"/>
            <a:chExt cx="936104" cy="504056"/>
          </a:xfrm>
        </p:grpSpPr>
        <p:sp>
          <p:nvSpPr>
            <p:cNvPr id="36" name="Rektangel 35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37" name="Rett linje 36"/>
            <p:cNvCxnSpPr>
              <a:stCxn id="36" idx="1"/>
              <a:endCxn id="36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9" name="Rektangel 38"/>
          <p:cNvSpPr/>
          <p:nvPr/>
        </p:nvSpPr>
        <p:spPr>
          <a:xfrm>
            <a:off x="1740616" y="836712"/>
            <a:ext cx="936104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Word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«Rørt»</a:t>
            </a:r>
          </a:p>
        </p:txBody>
      </p:sp>
      <p:cxnSp>
        <p:nvCxnSpPr>
          <p:cNvPr id="40" name="Rett linje 39"/>
          <p:cNvCxnSpPr>
            <a:stCxn id="39" idx="1"/>
            <a:endCxn id="39" idx="3"/>
          </p:cNvCxnSpPr>
          <p:nvPr/>
        </p:nvCxnSpPr>
        <p:spPr>
          <a:xfrm>
            <a:off x="1740616" y="1088740"/>
            <a:ext cx="936104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0" name="Rektangel 49"/>
          <p:cNvSpPr/>
          <p:nvPr/>
        </p:nvSpPr>
        <p:spPr>
          <a:xfrm>
            <a:off x="5323721" y="4551371"/>
            <a:ext cx="936104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Word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«Rørt»</a:t>
            </a:r>
          </a:p>
        </p:txBody>
      </p:sp>
      <p:cxnSp>
        <p:nvCxnSpPr>
          <p:cNvPr id="51" name="Rett linje 50"/>
          <p:cNvCxnSpPr>
            <a:stCxn id="50" idx="1"/>
            <a:endCxn id="50" idx="3"/>
          </p:cNvCxnSpPr>
          <p:nvPr/>
        </p:nvCxnSpPr>
        <p:spPr>
          <a:xfrm>
            <a:off x="5323721" y="4803399"/>
            <a:ext cx="936104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41" name="Gruppe 40"/>
          <p:cNvGrpSpPr/>
          <p:nvPr/>
        </p:nvGrpSpPr>
        <p:grpSpPr>
          <a:xfrm>
            <a:off x="622690" y="836712"/>
            <a:ext cx="936104" cy="504056"/>
            <a:chOff x="1259632" y="2132856"/>
            <a:chExt cx="936104" cy="504056"/>
          </a:xfrm>
        </p:grpSpPr>
        <p:sp>
          <p:nvSpPr>
            <p:cNvPr id="42" name="Rektangel 41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43" name="Rett linje 42"/>
            <p:cNvCxnSpPr>
              <a:stCxn id="42" idx="1"/>
              <a:endCxn id="42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7" name="Pil ned 46"/>
          <p:cNvSpPr/>
          <p:nvPr/>
        </p:nvSpPr>
        <p:spPr>
          <a:xfrm>
            <a:off x="1619672" y="1988840"/>
            <a:ext cx="1152128" cy="864096"/>
          </a:xfrm>
          <a:prstGeom prst="down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8" name="TekstSylinder 47"/>
          <p:cNvSpPr txBox="1"/>
          <p:nvPr/>
        </p:nvSpPr>
        <p:spPr>
          <a:xfrm>
            <a:off x="2843808" y="2204864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groupingBy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(Word::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getKey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nb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0" name="Gruppe 59"/>
          <p:cNvGrpSpPr/>
          <p:nvPr/>
        </p:nvGrpSpPr>
        <p:grpSpPr>
          <a:xfrm>
            <a:off x="6403841" y="4551371"/>
            <a:ext cx="936104" cy="504056"/>
            <a:chOff x="1049427" y="113468"/>
            <a:chExt cx="936104" cy="504056"/>
          </a:xfrm>
        </p:grpSpPr>
        <p:sp>
          <p:nvSpPr>
            <p:cNvPr id="61" name="Rektangel 60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62" name="Rett linje 61"/>
            <p:cNvCxnSpPr>
              <a:stCxn id="61" idx="1"/>
              <a:endCxn id="61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7" name="Gruppe 66"/>
          <p:cNvGrpSpPr/>
          <p:nvPr/>
        </p:nvGrpSpPr>
        <p:grpSpPr>
          <a:xfrm>
            <a:off x="7483124" y="4551371"/>
            <a:ext cx="936104" cy="504056"/>
            <a:chOff x="1259632" y="2132856"/>
            <a:chExt cx="936104" cy="504056"/>
          </a:xfrm>
        </p:grpSpPr>
        <p:sp>
          <p:nvSpPr>
            <p:cNvPr id="68" name="Rektangel 67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69" name="Rett linje 68"/>
            <p:cNvCxnSpPr>
              <a:stCxn id="68" idx="1"/>
              <a:endCxn id="68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0" name="Gruppe 69"/>
          <p:cNvGrpSpPr/>
          <p:nvPr/>
        </p:nvGrpSpPr>
        <p:grpSpPr>
          <a:xfrm>
            <a:off x="5308825" y="3396137"/>
            <a:ext cx="936104" cy="504056"/>
            <a:chOff x="1259632" y="2132856"/>
            <a:chExt cx="936104" cy="504056"/>
          </a:xfrm>
        </p:grpSpPr>
        <p:sp>
          <p:nvSpPr>
            <p:cNvPr id="71" name="Rektangel 70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72" name="Rett linje 71"/>
            <p:cNvCxnSpPr>
              <a:stCxn id="71" idx="1"/>
              <a:endCxn id="71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3" name="Gruppe 72"/>
          <p:cNvGrpSpPr/>
          <p:nvPr/>
        </p:nvGrpSpPr>
        <p:grpSpPr>
          <a:xfrm>
            <a:off x="6390422" y="3396137"/>
            <a:ext cx="936104" cy="504056"/>
            <a:chOff x="1259632" y="2132856"/>
            <a:chExt cx="936104" cy="504056"/>
          </a:xfrm>
        </p:grpSpPr>
        <p:sp>
          <p:nvSpPr>
            <p:cNvPr id="74" name="Rektangel 73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75" name="Rett linje 74"/>
            <p:cNvCxnSpPr>
              <a:stCxn id="74" idx="1"/>
              <a:endCxn id="74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6" name="Gruppe 75"/>
          <p:cNvGrpSpPr/>
          <p:nvPr/>
        </p:nvGrpSpPr>
        <p:grpSpPr>
          <a:xfrm>
            <a:off x="5355615" y="5732960"/>
            <a:ext cx="936104" cy="504056"/>
            <a:chOff x="1259632" y="2132856"/>
            <a:chExt cx="936104" cy="504056"/>
          </a:xfrm>
        </p:grpSpPr>
        <p:sp>
          <p:nvSpPr>
            <p:cNvPr id="77" name="Rektangel 76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«Gul»</a:t>
              </a:r>
            </a:p>
          </p:txBody>
        </p:sp>
        <p:cxnSp>
          <p:nvCxnSpPr>
            <p:cNvPr id="78" name="Rett linje 77"/>
            <p:cNvCxnSpPr>
              <a:stCxn id="77" idx="1"/>
              <a:endCxn id="77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4" name="Rektangel 93"/>
          <p:cNvSpPr/>
          <p:nvPr/>
        </p:nvSpPr>
        <p:spPr>
          <a:xfrm>
            <a:off x="1187624" y="3888674"/>
            <a:ext cx="2729089" cy="1490729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b-NO" sz="1600" dirty="0" err="1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Map</a:t>
            </a: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nb-NO" sz="1600" dirty="0" err="1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String</a:t>
            </a: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, List&lt;Word&gt;&gt;</a:t>
            </a:r>
          </a:p>
          <a:p>
            <a:pPr algn="ctr"/>
            <a:endParaRPr lang="nb-NO" sz="1600" dirty="0">
              <a:solidFill>
                <a:schemeClr val="tx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«LOS»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«RRTØ»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«GLU»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endParaRPr lang="nb-NO" sz="1600" dirty="0" smtClean="0">
              <a:solidFill>
                <a:schemeClr val="tx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96" name="Rett linje 95"/>
          <p:cNvCxnSpPr/>
          <p:nvPr/>
        </p:nvCxnSpPr>
        <p:spPr>
          <a:xfrm>
            <a:off x="1187624" y="4222475"/>
            <a:ext cx="2729089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99" name="Rett pil 98"/>
          <p:cNvCxnSpPr/>
          <p:nvPr/>
        </p:nvCxnSpPr>
        <p:spPr>
          <a:xfrm flipV="1">
            <a:off x="2987824" y="3648165"/>
            <a:ext cx="2225636" cy="903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Rett pil 100"/>
          <p:cNvCxnSpPr>
            <a:endCxn id="80" idx="1"/>
          </p:cNvCxnSpPr>
          <p:nvPr/>
        </p:nvCxnSpPr>
        <p:spPr>
          <a:xfrm flipV="1">
            <a:off x="2987824" y="4664431"/>
            <a:ext cx="2225636" cy="1656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Rett pil 102"/>
          <p:cNvCxnSpPr>
            <a:endCxn id="86" idx="1"/>
          </p:cNvCxnSpPr>
          <p:nvPr/>
        </p:nvCxnSpPr>
        <p:spPr>
          <a:xfrm>
            <a:off x="2987824" y="5073748"/>
            <a:ext cx="2222868" cy="7705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7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ylinder 48"/>
          <p:cNvSpPr/>
          <p:nvPr/>
        </p:nvSpPr>
        <p:spPr>
          <a:xfrm rot="5400000">
            <a:off x="3078004" y="-2689234"/>
            <a:ext cx="2936602" cy="8980382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grpSp>
        <p:nvGrpSpPr>
          <p:cNvPr id="5" name="Gruppe 4"/>
          <p:cNvGrpSpPr/>
          <p:nvPr/>
        </p:nvGrpSpPr>
        <p:grpSpPr>
          <a:xfrm>
            <a:off x="2987501" y="678970"/>
            <a:ext cx="3565775" cy="2193551"/>
            <a:chOff x="3667012" y="3599255"/>
            <a:chExt cx="4261081" cy="1053881"/>
          </a:xfrm>
        </p:grpSpPr>
        <p:sp>
          <p:nvSpPr>
            <p:cNvPr id="6" name="Rektangel 5"/>
            <p:cNvSpPr/>
            <p:nvPr/>
          </p:nvSpPr>
          <p:spPr>
            <a:xfrm>
              <a:off x="3667012" y="3599255"/>
              <a:ext cx="4261081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Map.Entry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7" name="Rett linje 6"/>
            <p:cNvCxnSpPr/>
            <p:nvPr/>
          </p:nvCxnSpPr>
          <p:spPr>
            <a:xfrm>
              <a:off x="3667012" y="3764209"/>
              <a:ext cx="4261081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8" name="Gruppe 7"/>
          <p:cNvGrpSpPr/>
          <p:nvPr/>
        </p:nvGrpSpPr>
        <p:grpSpPr>
          <a:xfrm>
            <a:off x="3140203" y="1712453"/>
            <a:ext cx="3294138" cy="1053881"/>
            <a:chOff x="3667012" y="3599255"/>
            <a:chExt cx="3294138" cy="1053881"/>
          </a:xfrm>
        </p:grpSpPr>
        <p:sp>
          <p:nvSpPr>
            <p:cNvPr id="9" name="Rektangel 8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10" name="Rett linje 9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" name="Rektangel 10"/>
          <p:cNvSpPr/>
          <p:nvPr/>
        </p:nvSpPr>
        <p:spPr>
          <a:xfrm>
            <a:off x="3250464" y="2126334"/>
            <a:ext cx="936104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Word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«Rørt»</a:t>
            </a:r>
          </a:p>
        </p:txBody>
      </p:sp>
      <p:cxnSp>
        <p:nvCxnSpPr>
          <p:cNvPr id="12" name="Rett linje 11"/>
          <p:cNvCxnSpPr>
            <a:stCxn id="11" idx="1"/>
            <a:endCxn id="11" idx="3"/>
          </p:cNvCxnSpPr>
          <p:nvPr/>
        </p:nvCxnSpPr>
        <p:spPr>
          <a:xfrm>
            <a:off x="3250464" y="2378362"/>
            <a:ext cx="936104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13" name="Gruppe 12"/>
          <p:cNvGrpSpPr/>
          <p:nvPr/>
        </p:nvGrpSpPr>
        <p:grpSpPr>
          <a:xfrm>
            <a:off x="4330584" y="2126334"/>
            <a:ext cx="936104" cy="504056"/>
            <a:chOff x="1049427" y="113468"/>
            <a:chExt cx="936104" cy="504056"/>
          </a:xfrm>
        </p:grpSpPr>
        <p:sp>
          <p:nvSpPr>
            <p:cNvPr id="14" name="Rektangel 13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15" name="Rett linje 14"/>
            <p:cNvCxnSpPr>
              <a:stCxn id="14" idx="1"/>
              <a:endCxn id="14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uppe 15"/>
          <p:cNvGrpSpPr/>
          <p:nvPr/>
        </p:nvGrpSpPr>
        <p:grpSpPr>
          <a:xfrm>
            <a:off x="5409867" y="2126334"/>
            <a:ext cx="936104" cy="504056"/>
            <a:chOff x="1259632" y="2132856"/>
            <a:chExt cx="936104" cy="504056"/>
          </a:xfrm>
        </p:grpSpPr>
        <p:sp>
          <p:nvSpPr>
            <p:cNvPr id="17" name="Rektangel 16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18" name="Rett linje 17"/>
            <p:cNvCxnSpPr>
              <a:stCxn id="17" idx="1"/>
              <a:endCxn id="17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Gruppe 18"/>
          <p:cNvGrpSpPr/>
          <p:nvPr/>
        </p:nvGrpSpPr>
        <p:grpSpPr>
          <a:xfrm>
            <a:off x="3140203" y="1120561"/>
            <a:ext cx="936104" cy="504056"/>
            <a:chOff x="1259632" y="2132856"/>
            <a:chExt cx="936104" cy="504056"/>
          </a:xfrm>
        </p:grpSpPr>
        <p:sp>
          <p:nvSpPr>
            <p:cNvPr id="20" name="Rektangel 19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«RRTØ»</a:t>
              </a:r>
            </a:p>
          </p:txBody>
        </p:sp>
        <p:cxnSp>
          <p:nvCxnSpPr>
            <p:cNvPr id="21" name="Rett linje 20"/>
            <p:cNvCxnSpPr>
              <a:stCxn id="20" idx="1"/>
              <a:endCxn id="20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uppe 21"/>
          <p:cNvGrpSpPr/>
          <p:nvPr/>
        </p:nvGrpSpPr>
        <p:grpSpPr>
          <a:xfrm>
            <a:off x="360040" y="678970"/>
            <a:ext cx="2487479" cy="2193551"/>
            <a:chOff x="3667012" y="3599255"/>
            <a:chExt cx="4261081" cy="1053881"/>
          </a:xfrm>
        </p:grpSpPr>
        <p:sp>
          <p:nvSpPr>
            <p:cNvPr id="23" name="Rektangel 22"/>
            <p:cNvSpPr/>
            <p:nvPr/>
          </p:nvSpPr>
          <p:spPr>
            <a:xfrm>
              <a:off x="3667012" y="3599255"/>
              <a:ext cx="4261081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Map.Entry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24" name="Rett linje 23"/>
            <p:cNvCxnSpPr/>
            <p:nvPr/>
          </p:nvCxnSpPr>
          <p:spPr>
            <a:xfrm>
              <a:off x="3667012" y="3764209"/>
              <a:ext cx="4261081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25" name="Gruppe 24"/>
          <p:cNvGrpSpPr/>
          <p:nvPr/>
        </p:nvGrpSpPr>
        <p:grpSpPr>
          <a:xfrm>
            <a:off x="512741" y="1120561"/>
            <a:ext cx="936104" cy="504056"/>
            <a:chOff x="1259632" y="2132856"/>
            <a:chExt cx="936104" cy="504056"/>
          </a:xfrm>
        </p:grpSpPr>
        <p:sp>
          <p:nvSpPr>
            <p:cNvPr id="26" name="Rektangel 25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27" name="Rett linje 26"/>
            <p:cNvCxnSpPr>
              <a:stCxn id="26" idx="1"/>
              <a:endCxn id="26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8" name="Gruppe 27"/>
          <p:cNvGrpSpPr/>
          <p:nvPr/>
        </p:nvGrpSpPr>
        <p:grpSpPr>
          <a:xfrm>
            <a:off x="500022" y="1725633"/>
            <a:ext cx="2255605" cy="1053881"/>
            <a:chOff x="3667012" y="3599255"/>
            <a:chExt cx="3294138" cy="1053881"/>
          </a:xfrm>
        </p:grpSpPr>
        <p:sp>
          <p:nvSpPr>
            <p:cNvPr id="29" name="Rektangel 28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30" name="Rett linje 29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1" name="Gruppe 30"/>
          <p:cNvGrpSpPr/>
          <p:nvPr/>
        </p:nvGrpSpPr>
        <p:grpSpPr>
          <a:xfrm>
            <a:off x="595387" y="2141208"/>
            <a:ext cx="936104" cy="504056"/>
            <a:chOff x="1259632" y="2132856"/>
            <a:chExt cx="936104" cy="504056"/>
          </a:xfrm>
        </p:grpSpPr>
        <p:sp>
          <p:nvSpPr>
            <p:cNvPr id="32" name="Rektangel 31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33" name="Rett linje 32"/>
            <p:cNvCxnSpPr>
              <a:stCxn id="32" idx="1"/>
              <a:endCxn id="32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4" name="Gruppe 33"/>
          <p:cNvGrpSpPr/>
          <p:nvPr/>
        </p:nvGrpSpPr>
        <p:grpSpPr>
          <a:xfrm>
            <a:off x="1676984" y="2141208"/>
            <a:ext cx="936104" cy="504056"/>
            <a:chOff x="1259632" y="2132856"/>
            <a:chExt cx="936104" cy="504056"/>
          </a:xfrm>
        </p:grpSpPr>
        <p:sp>
          <p:nvSpPr>
            <p:cNvPr id="35" name="Rektangel 3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36" name="Rett linje 35"/>
            <p:cNvCxnSpPr>
              <a:stCxn id="35" idx="1"/>
              <a:endCxn id="35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Gruppe 36"/>
          <p:cNvGrpSpPr/>
          <p:nvPr/>
        </p:nvGrpSpPr>
        <p:grpSpPr>
          <a:xfrm>
            <a:off x="6674837" y="678970"/>
            <a:ext cx="1509723" cy="2193551"/>
            <a:chOff x="3667012" y="3599255"/>
            <a:chExt cx="4261081" cy="1053881"/>
          </a:xfrm>
        </p:grpSpPr>
        <p:sp>
          <p:nvSpPr>
            <p:cNvPr id="38" name="Rektangel 37"/>
            <p:cNvSpPr/>
            <p:nvPr/>
          </p:nvSpPr>
          <p:spPr>
            <a:xfrm>
              <a:off x="3667012" y="3599255"/>
              <a:ext cx="4261081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Map.Entry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39" name="Rett linje 38"/>
            <p:cNvCxnSpPr/>
            <p:nvPr/>
          </p:nvCxnSpPr>
          <p:spPr>
            <a:xfrm>
              <a:off x="3667012" y="3764209"/>
              <a:ext cx="4261081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40" name="Gruppe 39"/>
          <p:cNvGrpSpPr/>
          <p:nvPr/>
        </p:nvGrpSpPr>
        <p:grpSpPr>
          <a:xfrm>
            <a:off x="6827538" y="1120561"/>
            <a:ext cx="936104" cy="504056"/>
            <a:chOff x="1259632" y="2132856"/>
            <a:chExt cx="936104" cy="504056"/>
          </a:xfrm>
        </p:grpSpPr>
        <p:sp>
          <p:nvSpPr>
            <p:cNvPr id="41" name="Rektangel 40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«GLU»</a:t>
              </a:r>
            </a:p>
          </p:txBody>
        </p:sp>
        <p:cxnSp>
          <p:nvCxnSpPr>
            <p:cNvPr id="42" name="Rett linje 41"/>
            <p:cNvCxnSpPr>
              <a:stCxn id="41" idx="1"/>
              <a:endCxn id="41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3" name="Gruppe 42"/>
          <p:cNvGrpSpPr/>
          <p:nvPr/>
        </p:nvGrpSpPr>
        <p:grpSpPr>
          <a:xfrm>
            <a:off x="6827538" y="1705580"/>
            <a:ext cx="1225043" cy="1053881"/>
            <a:chOff x="3667012" y="3599255"/>
            <a:chExt cx="3294138" cy="1053881"/>
          </a:xfrm>
        </p:grpSpPr>
        <p:sp>
          <p:nvSpPr>
            <p:cNvPr id="44" name="Rektangel 43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45" name="Rett linje 44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uppe 45"/>
          <p:cNvGrpSpPr/>
          <p:nvPr/>
        </p:nvGrpSpPr>
        <p:grpSpPr>
          <a:xfrm>
            <a:off x="6972461" y="2121155"/>
            <a:ext cx="936104" cy="504056"/>
            <a:chOff x="1259632" y="2132856"/>
            <a:chExt cx="936104" cy="504056"/>
          </a:xfrm>
        </p:grpSpPr>
        <p:sp>
          <p:nvSpPr>
            <p:cNvPr id="47" name="Rektangel 46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«Gul»</a:t>
              </a:r>
            </a:p>
          </p:txBody>
        </p:sp>
        <p:cxnSp>
          <p:nvCxnSpPr>
            <p:cNvPr id="48" name="Rett linje 47"/>
            <p:cNvCxnSpPr>
              <a:stCxn id="47" idx="1"/>
              <a:endCxn id="47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2" name="Sylinder 51"/>
          <p:cNvSpPr/>
          <p:nvPr/>
        </p:nvSpPr>
        <p:spPr>
          <a:xfrm rot="5400000">
            <a:off x="3790221" y="1063045"/>
            <a:ext cx="1512168" cy="8980382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56" name="Gruppe 55"/>
          <p:cNvGrpSpPr/>
          <p:nvPr/>
        </p:nvGrpSpPr>
        <p:grpSpPr>
          <a:xfrm>
            <a:off x="3140203" y="4992879"/>
            <a:ext cx="3294138" cy="1053881"/>
            <a:chOff x="3667012" y="3599255"/>
            <a:chExt cx="3294138" cy="1053881"/>
          </a:xfrm>
        </p:grpSpPr>
        <p:sp>
          <p:nvSpPr>
            <p:cNvPr id="57" name="Rektangel 56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58" name="Rett linje 57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59" name="Rektangel 58"/>
          <p:cNvSpPr/>
          <p:nvPr/>
        </p:nvSpPr>
        <p:spPr>
          <a:xfrm>
            <a:off x="3250464" y="5406760"/>
            <a:ext cx="936104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Word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«Rørt»</a:t>
            </a:r>
          </a:p>
        </p:txBody>
      </p:sp>
      <p:cxnSp>
        <p:nvCxnSpPr>
          <p:cNvPr id="60" name="Rett linje 59"/>
          <p:cNvCxnSpPr>
            <a:stCxn id="59" idx="1"/>
            <a:endCxn id="59" idx="3"/>
          </p:cNvCxnSpPr>
          <p:nvPr/>
        </p:nvCxnSpPr>
        <p:spPr>
          <a:xfrm>
            <a:off x="3250464" y="5658788"/>
            <a:ext cx="936104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61" name="Gruppe 60"/>
          <p:cNvGrpSpPr/>
          <p:nvPr/>
        </p:nvGrpSpPr>
        <p:grpSpPr>
          <a:xfrm>
            <a:off x="4330584" y="5406760"/>
            <a:ext cx="936104" cy="504056"/>
            <a:chOff x="1049427" y="113468"/>
            <a:chExt cx="936104" cy="504056"/>
          </a:xfrm>
        </p:grpSpPr>
        <p:sp>
          <p:nvSpPr>
            <p:cNvPr id="62" name="Rektangel 61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63" name="Rett linje 62"/>
            <p:cNvCxnSpPr>
              <a:stCxn id="62" idx="1"/>
              <a:endCxn id="62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4" name="Gruppe 63"/>
          <p:cNvGrpSpPr/>
          <p:nvPr/>
        </p:nvGrpSpPr>
        <p:grpSpPr>
          <a:xfrm>
            <a:off x="5409867" y="5406760"/>
            <a:ext cx="936104" cy="504056"/>
            <a:chOff x="1259632" y="2132856"/>
            <a:chExt cx="936104" cy="504056"/>
          </a:xfrm>
        </p:grpSpPr>
        <p:sp>
          <p:nvSpPr>
            <p:cNvPr id="65" name="Rektangel 6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66" name="Rett linje 65"/>
            <p:cNvCxnSpPr>
              <a:stCxn id="65" idx="1"/>
              <a:endCxn id="65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6" name="Gruppe 75"/>
          <p:cNvGrpSpPr/>
          <p:nvPr/>
        </p:nvGrpSpPr>
        <p:grpSpPr>
          <a:xfrm>
            <a:off x="500022" y="5006059"/>
            <a:ext cx="2255605" cy="1053881"/>
            <a:chOff x="3667012" y="3599255"/>
            <a:chExt cx="3294138" cy="1053881"/>
          </a:xfrm>
        </p:grpSpPr>
        <p:sp>
          <p:nvSpPr>
            <p:cNvPr id="77" name="Rektangel 76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78" name="Rett linje 77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79" name="Gruppe 78"/>
          <p:cNvGrpSpPr/>
          <p:nvPr/>
        </p:nvGrpSpPr>
        <p:grpSpPr>
          <a:xfrm>
            <a:off x="595387" y="5421634"/>
            <a:ext cx="936104" cy="504056"/>
            <a:chOff x="1259632" y="2132856"/>
            <a:chExt cx="936104" cy="504056"/>
          </a:xfrm>
        </p:grpSpPr>
        <p:sp>
          <p:nvSpPr>
            <p:cNvPr id="80" name="Rektangel 79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81" name="Rett linje 80"/>
            <p:cNvCxnSpPr>
              <a:stCxn id="80" idx="1"/>
              <a:endCxn id="80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2" name="Gruppe 81"/>
          <p:cNvGrpSpPr/>
          <p:nvPr/>
        </p:nvGrpSpPr>
        <p:grpSpPr>
          <a:xfrm>
            <a:off x="1676984" y="5421634"/>
            <a:ext cx="936104" cy="504056"/>
            <a:chOff x="1259632" y="2132856"/>
            <a:chExt cx="936104" cy="504056"/>
          </a:xfrm>
        </p:grpSpPr>
        <p:sp>
          <p:nvSpPr>
            <p:cNvPr id="83" name="Rektangel 82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84" name="Rett linje 83"/>
            <p:cNvCxnSpPr>
              <a:stCxn id="83" idx="1"/>
              <a:endCxn id="83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1" name="Gruppe 90"/>
          <p:cNvGrpSpPr/>
          <p:nvPr/>
        </p:nvGrpSpPr>
        <p:grpSpPr>
          <a:xfrm>
            <a:off x="6827538" y="4986006"/>
            <a:ext cx="1225043" cy="1053881"/>
            <a:chOff x="3667012" y="3599255"/>
            <a:chExt cx="3294138" cy="1053881"/>
          </a:xfrm>
        </p:grpSpPr>
        <p:sp>
          <p:nvSpPr>
            <p:cNvPr id="92" name="Rektangel 91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93" name="Rett linje 92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94" name="Gruppe 93"/>
          <p:cNvGrpSpPr/>
          <p:nvPr/>
        </p:nvGrpSpPr>
        <p:grpSpPr>
          <a:xfrm>
            <a:off x="6972461" y="5401581"/>
            <a:ext cx="936104" cy="504056"/>
            <a:chOff x="1259632" y="2132856"/>
            <a:chExt cx="936104" cy="504056"/>
          </a:xfrm>
        </p:grpSpPr>
        <p:sp>
          <p:nvSpPr>
            <p:cNvPr id="95" name="Rektangel 9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«Gul»</a:t>
              </a:r>
            </a:p>
          </p:txBody>
        </p:sp>
        <p:cxnSp>
          <p:nvCxnSpPr>
            <p:cNvPr id="96" name="Rett linje 95"/>
            <p:cNvCxnSpPr>
              <a:stCxn id="95" idx="1"/>
              <a:endCxn id="95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7" name="Pil ned 96"/>
          <p:cNvSpPr/>
          <p:nvPr/>
        </p:nvSpPr>
        <p:spPr>
          <a:xfrm>
            <a:off x="1835696" y="3645024"/>
            <a:ext cx="1152128" cy="864096"/>
          </a:xfrm>
          <a:prstGeom prst="down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8" name="TekstSylinder 97"/>
          <p:cNvSpPr txBox="1"/>
          <p:nvPr/>
        </p:nvSpPr>
        <p:spPr>
          <a:xfrm>
            <a:off x="3059832" y="3861048"/>
            <a:ext cx="445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entry</a:t>
            </a:r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-&gt; 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entry.getValue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nb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01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Plassholder for lysbildenummer 3"/>
          <p:cNvSpPr txBox="1">
            <a:spLocks/>
          </p:cNvSpPr>
          <p:nvPr/>
        </p:nvSpPr>
        <p:spPr>
          <a:xfrm>
            <a:off x="115888" y="6526213"/>
            <a:ext cx="719137" cy="18097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100" b="0" i="0" kern="1200">
                <a:solidFill>
                  <a:srgbClr val="9B9B9B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Sylinder 5"/>
          <p:cNvSpPr/>
          <p:nvPr/>
        </p:nvSpPr>
        <p:spPr>
          <a:xfrm rot="5400000">
            <a:off x="3826225" y="-1853280"/>
            <a:ext cx="1512168" cy="8620342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7" name="Gruppe 6"/>
          <p:cNvGrpSpPr/>
          <p:nvPr/>
        </p:nvGrpSpPr>
        <p:grpSpPr>
          <a:xfrm>
            <a:off x="3356227" y="1896534"/>
            <a:ext cx="3294138" cy="1053881"/>
            <a:chOff x="3667012" y="3599255"/>
            <a:chExt cx="3294138" cy="1053881"/>
          </a:xfrm>
        </p:grpSpPr>
        <p:sp>
          <p:nvSpPr>
            <p:cNvPr id="8" name="Rektangel 7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9" name="Rett linje 8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10" name="Rektangel 9"/>
          <p:cNvSpPr/>
          <p:nvPr/>
        </p:nvSpPr>
        <p:spPr>
          <a:xfrm>
            <a:off x="3466488" y="2310415"/>
            <a:ext cx="936104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Word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«Rørt»</a:t>
            </a:r>
          </a:p>
        </p:txBody>
      </p:sp>
      <p:cxnSp>
        <p:nvCxnSpPr>
          <p:cNvPr id="11" name="Rett linje 10"/>
          <p:cNvCxnSpPr>
            <a:stCxn id="10" idx="1"/>
            <a:endCxn id="10" idx="3"/>
          </p:cNvCxnSpPr>
          <p:nvPr/>
        </p:nvCxnSpPr>
        <p:spPr>
          <a:xfrm>
            <a:off x="3466488" y="2562443"/>
            <a:ext cx="936104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12" name="Gruppe 11"/>
          <p:cNvGrpSpPr/>
          <p:nvPr/>
        </p:nvGrpSpPr>
        <p:grpSpPr>
          <a:xfrm>
            <a:off x="4546608" y="2310415"/>
            <a:ext cx="936104" cy="504056"/>
            <a:chOff x="1049427" y="113468"/>
            <a:chExt cx="936104" cy="504056"/>
          </a:xfrm>
        </p:grpSpPr>
        <p:sp>
          <p:nvSpPr>
            <p:cNvPr id="13" name="Rektangel 12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14" name="Rett linje 13"/>
            <p:cNvCxnSpPr>
              <a:stCxn id="13" idx="1"/>
              <a:endCxn id="13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" name="Gruppe 14"/>
          <p:cNvGrpSpPr/>
          <p:nvPr/>
        </p:nvGrpSpPr>
        <p:grpSpPr>
          <a:xfrm>
            <a:off x="5625891" y="2310415"/>
            <a:ext cx="936104" cy="504056"/>
            <a:chOff x="1259632" y="2132856"/>
            <a:chExt cx="936104" cy="504056"/>
          </a:xfrm>
        </p:grpSpPr>
        <p:sp>
          <p:nvSpPr>
            <p:cNvPr id="16" name="Rektangel 15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17" name="Rett linje 16"/>
            <p:cNvCxnSpPr>
              <a:stCxn id="16" idx="1"/>
              <a:endCxn id="16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Gruppe 17"/>
          <p:cNvGrpSpPr/>
          <p:nvPr/>
        </p:nvGrpSpPr>
        <p:grpSpPr>
          <a:xfrm>
            <a:off x="716046" y="1909714"/>
            <a:ext cx="2255605" cy="1053881"/>
            <a:chOff x="3667012" y="3599255"/>
            <a:chExt cx="3294138" cy="1053881"/>
          </a:xfrm>
        </p:grpSpPr>
        <p:sp>
          <p:nvSpPr>
            <p:cNvPr id="19" name="Rektangel 18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20" name="Rett linje 19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21" name="Gruppe 20"/>
          <p:cNvGrpSpPr/>
          <p:nvPr/>
        </p:nvGrpSpPr>
        <p:grpSpPr>
          <a:xfrm>
            <a:off x="811411" y="2325289"/>
            <a:ext cx="936104" cy="504056"/>
            <a:chOff x="1259632" y="2132856"/>
            <a:chExt cx="936104" cy="504056"/>
          </a:xfrm>
        </p:grpSpPr>
        <p:sp>
          <p:nvSpPr>
            <p:cNvPr id="22" name="Rektangel 21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23" name="Rett linje 22"/>
            <p:cNvCxnSpPr>
              <a:stCxn id="22" idx="1"/>
              <a:endCxn id="22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4" name="Gruppe 23"/>
          <p:cNvGrpSpPr/>
          <p:nvPr/>
        </p:nvGrpSpPr>
        <p:grpSpPr>
          <a:xfrm>
            <a:off x="1893008" y="2325289"/>
            <a:ext cx="936104" cy="504056"/>
            <a:chOff x="1259632" y="2132856"/>
            <a:chExt cx="936104" cy="504056"/>
          </a:xfrm>
        </p:grpSpPr>
        <p:sp>
          <p:nvSpPr>
            <p:cNvPr id="25" name="Rektangel 2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26" name="Rett linje 25"/>
            <p:cNvCxnSpPr>
              <a:stCxn id="25" idx="1"/>
              <a:endCxn id="25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Gruppe 26"/>
          <p:cNvGrpSpPr/>
          <p:nvPr/>
        </p:nvGrpSpPr>
        <p:grpSpPr>
          <a:xfrm>
            <a:off x="7043562" y="1889661"/>
            <a:ext cx="1225043" cy="1053881"/>
            <a:chOff x="3667012" y="3599255"/>
            <a:chExt cx="3294138" cy="1053881"/>
          </a:xfrm>
        </p:grpSpPr>
        <p:sp>
          <p:nvSpPr>
            <p:cNvPr id="28" name="Rektangel 27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29" name="Rett linje 28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30" name="Gruppe 29"/>
          <p:cNvGrpSpPr/>
          <p:nvPr/>
        </p:nvGrpSpPr>
        <p:grpSpPr>
          <a:xfrm>
            <a:off x="7188485" y="2305236"/>
            <a:ext cx="936104" cy="504056"/>
            <a:chOff x="1259632" y="2132856"/>
            <a:chExt cx="936104" cy="504056"/>
          </a:xfrm>
        </p:grpSpPr>
        <p:sp>
          <p:nvSpPr>
            <p:cNvPr id="31" name="Rektangel 30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«Gul»</a:t>
              </a:r>
            </a:p>
          </p:txBody>
        </p:sp>
        <p:cxnSp>
          <p:nvCxnSpPr>
            <p:cNvPr id="32" name="Rett linje 31"/>
            <p:cNvCxnSpPr>
              <a:stCxn id="31" idx="1"/>
              <a:endCxn id="31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3" name="Pil ned 32"/>
          <p:cNvSpPr/>
          <p:nvPr/>
        </p:nvSpPr>
        <p:spPr>
          <a:xfrm>
            <a:off x="1691680" y="3428999"/>
            <a:ext cx="1152128" cy="864096"/>
          </a:xfrm>
          <a:prstGeom prst="down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4" name="TekstSylinder 33"/>
          <p:cNvSpPr txBox="1"/>
          <p:nvPr/>
        </p:nvSpPr>
        <p:spPr>
          <a:xfrm>
            <a:off x="2915816" y="3645023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.filter(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wordList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-&gt; 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wordList.size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&gt; 1)</a:t>
            </a:r>
            <a:endParaRPr lang="nb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Sylinder 34"/>
          <p:cNvSpPr/>
          <p:nvPr/>
        </p:nvSpPr>
        <p:spPr>
          <a:xfrm rot="5400000">
            <a:off x="3826225" y="955032"/>
            <a:ext cx="1512168" cy="8620342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36" name="Gruppe 35"/>
          <p:cNvGrpSpPr/>
          <p:nvPr/>
        </p:nvGrpSpPr>
        <p:grpSpPr>
          <a:xfrm>
            <a:off x="3356227" y="4704846"/>
            <a:ext cx="3294138" cy="1053881"/>
            <a:chOff x="3667012" y="3599255"/>
            <a:chExt cx="3294138" cy="1053881"/>
          </a:xfrm>
        </p:grpSpPr>
        <p:sp>
          <p:nvSpPr>
            <p:cNvPr id="37" name="Rektangel 36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38" name="Rett linje 37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39" name="Rektangel 38"/>
          <p:cNvSpPr/>
          <p:nvPr/>
        </p:nvSpPr>
        <p:spPr>
          <a:xfrm>
            <a:off x="3466488" y="5118727"/>
            <a:ext cx="936104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Word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«Rørt»</a:t>
            </a:r>
          </a:p>
        </p:txBody>
      </p:sp>
      <p:cxnSp>
        <p:nvCxnSpPr>
          <p:cNvPr id="40" name="Rett linje 39"/>
          <p:cNvCxnSpPr>
            <a:stCxn id="39" idx="1"/>
            <a:endCxn id="39" idx="3"/>
          </p:cNvCxnSpPr>
          <p:nvPr/>
        </p:nvCxnSpPr>
        <p:spPr>
          <a:xfrm>
            <a:off x="3466488" y="5370755"/>
            <a:ext cx="936104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41" name="Gruppe 40"/>
          <p:cNvGrpSpPr/>
          <p:nvPr/>
        </p:nvGrpSpPr>
        <p:grpSpPr>
          <a:xfrm>
            <a:off x="4546608" y="5118727"/>
            <a:ext cx="936104" cy="504056"/>
            <a:chOff x="1049427" y="113468"/>
            <a:chExt cx="936104" cy="504056"/>
          </a:xfrm>
        </p:grpSpPr>
        <p:sp>
          <p:nvSpPr>
            <p:cNvPr id="42" name="Rektangel 41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43" name="Rett linje 42"/>
            <p:cNvCxnSpPr>
              <a:stCxn id="42" idx="1"/>
              <a:endCxn id="42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uppe 43"/>
          <p:cNvGrpSpPr/>
          <p:nvPr/>
        </p:nvGrpSpPr>
        <p:grpSpPr>
          <a:xfrm>
            <a:off x="5625891" y="5118727"/>
            <a:ext cx="936104" cy="504056"/>
            <a:chOff x="1259632" y="2132856"/>
            <a:chExt cx="936104" cy="504056"/>
          </a:xfrm>
        </p:grpSpPr>
        <p:sp>
          <p:nvSpPr>
            <p:cNvPr id="45" name="Rektangel 4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46" name="Rett linje 45"/>
            <p:cNvCxnSpPr>
              <a:stCxn id="45" idx="1"/>
              <a:endCxn id="45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7" name="Gruppe 46"/>
          <p:cNvGrpSpPr/>
          <p:nvPr/>
        </p:nvGrpSpPr>
        <p:grpSpPr>
          <a:xfrm>
            <a:off x="716046" y="4718026"/>
            <a:ext cx="2255605" cy="1053881"/>
            <a:chOff x="3667012" y="3599255"/>
            <a:chExt cx="3294138" cy="1053881"/>
          </a:xfrm>
        </p:grpSpPr>
        <p:sp>
          <p:nvSpPr>
            <p:cNvPr id="48" name="Rektangel 47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49" name="Rett linje 48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50" name="Gruppe 49"/>
          <p:cNvGrpSpPr/>
          <p:nvPr/>
        </p:nvGrpSpPr>
        <p:grpSpPr>
          <a:xfrm>
            <a:off x="811411" y="5133601"/>
            <a:ext cx="936104" cy="504056"/>
            <a:chOff x="1259632" y="2132856"/>
            <a:chExt cx="936104" cy="504056"/>
          </a:xfrm>
        </p:grpSpPr>
        <p:sp>
          <p:nvSpPr>
            <p:cNvPr id="51" name="Rektangel 50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52" name="Rett linje 51"/>
            <p:cNvCxnSpPr>
              <a:stCxn id="51" idx="1"/>
              <a:endCxn id="51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3" name="Gruppe 52"/>
          <p:cNvGrpSpPr/>
          <p:nvPr/>
        </p:nvGrpSpPr>
        <p:grpSpPr>
          <a:xfrm>
            <a:off x="1893008" y="5133601"/>
            <a:ext cx="936104" cy="504056"/>
            <a:chOff x="1259632" y="2132856"/>
            <a:chExt cx="936104" cy="504056"/>
          </a:xfrm>
        </p:grpSpPr>
        <p:sp>
          <p:nvSpPr>
            <p:cNvPr id="54" name="Rektangel 53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55" name="Rett linje 54"/>
            <p:cNvCxnSpPr>
              <a:stCxn id="54" idx="1"/>
              <a:endCxn id="54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41867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Pil ned 4"/>
          <p:cNvSpPr/>
          <p:nvPr/>
        </p:nvSpPr>
        <p:spPr>
          <a:xfrm>
            <a:off x="1265293" y="3645024"/>
            <a:ext cx="1152128" cy="864096"/>
          </a:xfrm>
          <a:prstGeom prst="down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2489429" y="3861048"/>
            <a:ext cx="652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(Anagrams::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wordListToCommaSeparatedString</a:t>
            </a:r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Sylinder 6"/>
          <p:cNvSpPr/>
          <p:nvPr/>
        </p:nvSpPr>
        <p:spPr>
          <a:xfrm rot="5400000">
            <a:off x="3409563" y="-986535"/>
            <a:ext cx="1512168" cy="7108174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8" name="Gruppe 7"/>
          <p:cNvGrpSpPr/>
          <p:nvPr/>
        </p:nvGrpSpPr>
        <p:grpSpPr>
          <a:xfrm>
            <a:off x="3695649" y="2007195"/>
            <a:ext cx="3294138" cy="1053881"/>
            <a:chOff x="3667012" y="3599255"/>
            <a:chExt cx="3294138" cy="1053881"/>
          </a:xfrm>
        </p:grpSpPr>
        <p:sp>
          <p:nvSpPr>
            <p:cNvPr id="9" name="Rektangel 8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10" name="Rett linje 9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11" name="Rektangel 10"/>
          <p:cNvSpPr/>
          <p:nvPr/>
        </p:nvSpPr>
        <p:spPr>
          <a:xfrm>
            <a:off x="3805910" y="2421076"/>
            <a:ext cx="936104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Word</a:t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«Rørt»</a:t>
            </a:r>
          </a:p>
        </p:txBody>
      </p:sp>
      <p:cxnSp>
        <p:nvCxnSpPr>
          <p:cNvPr id="12" name="Rett linje 11"/>
          <p:cNvCxnSpPr>
            <a:stCxn id="11" idx="1"/>
            <a:endCxn id="11" idx="3"/>
          </p:cNvCxnSpPr>
          <p:nvPr/>
        </p:nvCxnSpPr>
        <p:spPr>
          <a:xfrm>
            <a:off x="3805910" y="2673104"/>
            <a:ext cx="936104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13" name="Gruppe 12"/>
          <p:cNvGrpSpPr/>
          <p:nvPr/>
        </p:nvGrpSpPr>
        <p:grpSpPr>
          <a:xfrm>
            <a:off x="4886030" y="2421076"/>
            <a:ext cx="936104" cy="504056"/>
            <a:chOff x="1049427" y="113468"/>
            <a:chExt cx="936104" cy="504056"/>
          </a:xfrm>
        </p:grpSpPr>
        <p:sp>
          <p:nvSpPr>
            <p:cNvPr id="14" name="Rektangel 13"/>
            <p:cNvSpPr/>
            <p:nvPr/>
          </p:nvSpPr>
          <p:spPr>
            <a:xfrm>
              <a:off x="1049427" y="113468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«Tørr»</a:t>
              </a:r>
            </a:p>
          </p:txBody>
        </p:sp>
        <p:cxnSp>
          <p:nvCxnSpPr>
            <p:cNvPr id="15" name="Rett linje 14"/>
            <p:cNvCxnSpPr>
              <a:stCxn id="14" idx="1"/>
              <a:endCxn id="14" idx="3"/>
            </p:cNvCxnSpPr>
            <p:nvPr/>
          </p:nvCxnSpPr>
          <p:spPr>
            <a:xfrm>
              <a:off x="1049427" y="365496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uppe 15"/>
          <p:cNvGrpSpPr/>
          <p:nvPr/>
        </p:nvGrpSpPr>
        <p:grpSpPr>
          <a:xfrm>
            <a:off x="5965313" y="2421076"/>
            <a:ext cx="936104" cy="504056"/>
            <a:chOff x="1259632" y="2132856"/>
            <a:chExt cx="936104" cy="504056"/>
          </a:xfrm>
        </p:grpSpPr>
        <p:sp>
          <p:nvSpPr>
            <p:cNvPr id="17" name="Rektangel 16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«Trør»</a:t>
              </a:r>
            </a:p>
          </p:txBody>
        </p:sp>
        <p:cxnSp>
          <p:nvCxnSpPr>
            <p:cNvPr id="18" name="Rett linje 17"/>
            <p:cNvCxnSpPr>
              <a:stCxn id="17" idx="1"/>
              <a:endCxn id="17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Gruppe 18"/>
          <p:cNvGrpSpPr/>
          <p:nvPr/>
        </p:nvGrpSpPr>
        <p:grpSpPr>
          <a:xfrm>
            <a:off x="1055468" y="2020375"/>
            <a:ext cx="2255605" cy="1053881"/>
            <a:chOff x="3667012" y="3599255"/>
            <a:chExt cx="3294138" cy="1053881"/>
          </a:xfrm>
        </p:grpSpPr>
        <p:sp>
          <p:nvSpPr>
            <p:cNvPr id="20" name="Rektangel 19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List&lt;Word&gt;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21" name="Rett linje 20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22" name="Gruppe 21"/>
          <p:cNvGrpSpPr/>
          <p:nvPr/>
        </p:nvGrpSpPr>
        <p:grpSpPr>
          <a:xfrm>
            <a:off x="1150833" y="2435950"/>
            <a:ext cx="936104" cy="504056"/>
            <a:chOff x="1259632" y="2132856"/>
            <a:chExt cx="936104" cy="504056"/>
          </a:xfrm>
        </p:grpSpPr>
        <p:sp>
          <p:nvSpPr>
            <p:cNvPr id="23" name="Rektangel 22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«Sol»</a:t>
              </a:r>
            </a:p>
          </p:txBody>
        </p:sp>
        <p:cxnSp>
          <p:nvCxnSpPr>
            <p:cNvPr id="24" name="Rett linje 23"/>
            <p:cNvCxnSpPr>
              <a:stCxn id="23" idx="1"/>
              <a:endCxn id="23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" name="Gruppe 24"/>
          <p:cNvGrpSpPr/>
          <p:nvPr/>
        </p:nvGrpSpPr>
        <p:grpSpPr>
          <a:xfrm>
            <a:off x="2232430" y="2435950"/>
            <a:ext cx="936104" cy="504056"/>
            <a:chOff x="1259632" y="2132856"/>
            <a:chExt cx="936104" cy="504056"/>
          </a:xfrm>
        </p:grpSpPr>
        <p:sp>
          <p:nvSpPr>
            <p:cNvPr id="26" name="Rektangel 25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Word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«Los»</a:t>
              </a:r>
            </a:p>
          </p:txBody>
        </p:sp>
        <p:cxnSp>
          <p:nvCxnSpPr>
            <p:cNvPr id="27" name="Rett linje 26"/>
            <p:cNvCxnSpPr>
              <a:stCxn id="26" idx="1"/>
              <a:endCxn id="26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Sylinder 27"/>
          <p:cNvSpPr/>
          <p:nvPr/>
        </p:nvSpPr>
        <p:spPr>
          <a:xfrm rot="5400000">
            <a:off x="3697595" y="1711117"/>
            <a:ext cx="936104" cy="7108174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2" name="Rektangel 31"/>
          <p:cNvSpPr/>
          <p:nvPr/>
        </p:nvSpPr>
        <p:spPr>
          <a:xfrm>
            <a:off x="3805909" y="5046720"/>
            <a:ext cx="1753281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String</a:t>
            </a: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«Rørt, Tørr, Trør»</a:t>
            </a:r>
          </a:p>
        </p:txBody>
      </p:sp>
      <p:cxnSp>
        <p:nvCxnSpPr>
          <p:cNvPr id="33" name="Rett linje 32"/>
          <p:cNvCxnSpPr>
            <a:stCxn id="32" idx="1"/>
            <a:endCxn id="32" idx="3"/>
          </p:cNvCxnSpPr>
          <p:nvPr/>
        </p:nvCxnSpPr>
        <p:spPr>
          <a:xfrm>
            <a:off x="3805909" y="5298748"/>
            <a:ext cx="1753281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43" name="Gruppe 42"/>
          <p:cNvGrpSpPr/>
          <p:nvPr/>
        </p:nvGrpSpPr>
        <p:grpSpPr>
          <a:xfrm>
            <a:off x="1150833" y="5061594"/>
            <a:ext cx="1240006" cy="504056"/>
            <a:chOff x="1259632" y="2132856"/>
            <a:chExt cx="936104" cy="504056"/>
          </a:xfrm>
        </p:grpSpPr>
        <p:sp>
          <p:nvSpPr>
            <p:cNvPr id="44" name="Rektangel 43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«Sol, Los»</a:t>
              </a:r>
            </a:p>
          </p:txBody>
        </p:sp>
        <p:cxnSp>
          <p:nvCxnSpPr>
            <p:cNvPr id="45" name="Rett linje 44"/>
            <p:cNvCxnSpPr>
              <a:stCxn id="44" idx="1"/>
              <a:endCxn id="44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0067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Sylinder 4"/>
          <p:cNvSpPr/>
          <p:nvPr/>
        </p:nvSpPr>
        <p:spPr>
          <a:xfrm rot="5400000">
            <a:off x="3257645" y="-1218349"/>
            <a:ext cx="851004" cy="4270965"/>
          </a:xfrm>
          <a:prstGeom prst="ca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3442365" y="650818"/>
            <a:ext cx="1753281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String</a:t>
            </a: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«Rørt, Tørr, Trør»</a:t>
            </a:r>
          </a:p>
        </p:txBody>
      </p:sp>
      <p:cxnSp>
        <p:nvCxnSpPr>
          <p:cNvPr id="7" name="Rett linje 6"/>
          <p:cNvCxnSpPr>
            <a:stCxn id="6" idx="1"/>
            <a:endCxn id="6" idx="3"/>
          </p:cNvCxnSpPr>
          <p:nvPr/>
        </p:nvCxnSpPr>
        <p:spPr>
          <a:xfrm>
            <a:off x="3442365" y="902846"/>
            <a:ext cx="1753281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8" name="Gruppe 7"/>
          <p:cNvGrpSpPr/>
          <p:nvPr/>
        </p:nvGrpSpPr>
        <p:grpSpPr>
          <a:xfrm>
            <a:off x="1986335" y="653203"/>
            <a:ext cx="1240006" cy="504056"/>
            <a:chOff x="1259632" y="2132856"/>
            <a:chExt cx="936104" cy="504056"/>
          </a:xfrm>
        </p:grpSpPr>
        <p:sp>
          <p:nvSpPr>
            <p:cNvPr id="9" name="Rektangel 8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«Sol, Los»</a:t>
              </a:r>
            </a:p>
          </p:txBody>
        </p:sp>
        <p:cxnSp>
          <p:nvCxnSpPr>
            <p:cNvPr id="10" name="Rett linje 9"/>
            <p:cNvCxnSpPr>
              <a:stCxn id="9" idx="1"/>
              <a:endCxn id="9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uppe 12"/>
          <p:cNvGrpSpPr/>
          <p:nvPr/>
        </p:nvGrpSpPr>
        <p:grpSpPr>
          <a:xfrm>
            <a:off x="1791147" y="2708920"/>
            <a:ext cx="3302436" cy="1053881"/>
            <a:chOff x="3667012" y="3599255"/>
            <a:chExt cx="3294138" cy="1053881"/>
          </a:xfrm>
        </p:grpSpPr>
        <p:sp>
          <p:nvSpPr>
            <p:cNvPr id="14" name="Rektangel 13"/>
            <p:cNvSpPr/>
            <p:nvPr/>
          </p:nvSpPr>
          <p:spPr>
            <a:xfrm>
              <a:off x="3667012" y="3599255"/>
              <a:ext cx="3294138" cy="1053881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List&lt;</a:t>
              </a:r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&gt;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15" name="Rett linje 14"/>
            <p:cNvCxnSpPr/>
            <p:nvPr/>
          </p:nvCxnSpPr>
          <p:spPr>
            <a:xfrm>
              <a:off x="3667012" y="3933056"/>
              <a:ext cx="3294138" cy="0"/>
            </a:xfrm>
            <a:prstGeom prst="lin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22" name="Rektangel 21"/>
          <p:cNvSpPr/>
          <p:nvPr/>
        </p:nvSpPr>
        <p:spPr>
          <a:xfrm>
            <a:off x="3246465" y="3150758"/>
            <a:ext cx="1753281" cy="504056"/>
          </a:xfrm>
          <a:prstGeom prst="rect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String</a:t>
            </a: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</a:br>
            <a:r>
              <a: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rPr>
              <a:t>«Rørt, Tørr, Trør»</a:t>
            </a:r>
          </a:p>
        </p:txBody>
      </p:sp>
      <p:cxnSp>
        <p:nvCxnSpPr>
          <p:cNvPr id="23" name="Rett linje 22"/>
          <p:cNvCxnSpPr>
            <a:stCxn id="22" idx="1"/>
            <a:endCxn id="22" idx="3"/>
          </p:cNvCxnSpPr>
          <p:nvPr/>
        </p:nvCxnSpPr>
        <p:spPr>
          <a:xfrm>
            <a:off x="3246465" y="3402786"/>
            <a:ext cx="1753281" cy="0"/>
          </a:xfrm>
          <a:prstGeom prst="line">
            <a:avLst/>
          </a:prstGeom>
          <a:solidFill>
            <a:schemeClr val="accent2">
              <a:lumMod val="90000"/>
            </a:schemeClr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grpSp>
        <p:nvGrpSpPr>
          <p:cNvPr id="24" name="Gruppe 23"/>
          <p:cNvGrpSpPr/>
          <p:nvPr/>
        </p:nvGrpSpPr>
        <p:grpSpPr>
          <a:xfrm>
            <a:off x="1887533" y="3150758"/>
            <a:ext cx="1240006" cy="504056"/>
            <a:chOff x="1259632" y="2132856"/>
            <a:chExt cx="936104" cy="504056"/>
          </a:xfrm>
        </p:grpSpPr>
        <p:sp>
          <p:nvSpPr>
            <p:cNvPr id="25" name="Rektangel 2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err="1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String</a:t>
              </a: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«Sol, Los»</a:t>
              </a:r>
            </a:p>
          </p:txBody>
        </p:sp>
        <p:cxnSp>
          <p:nvCxnSpPr>
            <p:cNvPr id="26" name="Rett linje 25"/>
            <p:cNvCxnSpPr>
              <a:stCxn id="25" idx="1"/>
              <a:endCxn id="25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7" name="Pil ned 26"/>
          <p:cNvSpPr/>
          <p:nvPr/>
        </p:nvSpPr>
        <p:spPr>
          <a:xfrm>
            <a:off x="2650277" y="1556792"/>
            <a:ext cx="1152128" cy="864096"/>
          </a:xfrm>
          <a:prstGeom prst="down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" name="TekstSylinder 27"/>
          <p:cNvSpPr txBox="1"/>
          <p:nvPr/>
        </p:nvSpPr>
        <p:spPr>
          <a:xfrm>
            <a:off x="3874413" y="1772816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collect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toList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nb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Pil ned 28"/>
          <p:cNvSpPr/>
          <p:nvPr/>
        </p:nvSpPr>
        <p:spPr>
          <a:xfrm>
            <a:off x="2650277" y="4077072"/>
            <a:ext cx="1152128" cy="864096"/>
          </a:xfrm>
          <a:prstGeom prst="down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0" name="TekstSylinder 29"/>
          <p:cNvSpPr txBox="1"/>
          <p:nvPr/>
        </p:nvSpPr>
        <p:spPr>
          <a:xfrm>
            <a:off x="3874413" y="4293096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System.out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nb-NO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b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kstSylinder 30"/>
          <p:cNvSpPr txBox="1"/>
          <p:nvPr/>
        </p:nvSpPr>
        <p:spPr>
          <a:xfrm>
            <a:off x="1835696" y="5219337"/>
            <a:ext cx="292913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dirty="0" smtClean="0"/>
              <a:t>Sol, Los</a:t>
            </a:r>
          </a:p>
          <a:p>
            <a:r>
              <a:rPr lang="nb-NO" sz="3200" dirty="0" smtClean="0"/>
              <a:t>Rørt, Tørr, Trør</a:t>
            </a:r>
            <a:endParaRPr lang="nb-NO" sz="3200" dirty="0"/>
          </a:p>
        </p:txBody>
      </p:sp>
    </p:spTree>
    <p:extLst>
      <p:ext uri="{BB962C8B-B14F-4D97-AF65-F5344CB8AC3E}">
        <p14:creationId xmlns:p14="http://schemas.microsoft.com/office/powerpoint/2010/main" val="196533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Filter – </a:t>
            </a:r>
            <a:r>
              <a:rPr lang="nb-NO" dirty="0" err="1" smtClean="0"/>
              <a:t>Map</a:t>
            </a:r>
            <a:r>
              <a:rPr lang="nb-NO" dirty="0" smtClean="0"/>
              <a:t> – </a:t>
            </a:r>
            <a:r>
              <a:rPr lang="nb-NO" dirty="0" err="1" smtClean="0"/>
              <a:t>Reduce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E498792-D3D4-4C64-9203-E9478607A41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71600" y="1268760"/>
            <a:ext cx="936104" cy="864096"/>
            <a:chOff x="1043608" y="4437112"/>
            <a:chExt cx="936104" cy="864096"/>
          </a:xfrm>
        </p:grpSpPr>
        <p:sp>
          <p:nvSpPr>
            <p:cNvPr id="23" name="Rektangel 22"/>
            <p:cNvSpPr/>
            <p:nvPr/>
          </p:nvSpPr>
          <p:spPr>
            <a:xfrm>
              <a:off x="1043608" y="4437112"/>
              <a:ext cx="936104" cy="86409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Apple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GREEN</a:t>
              </a:r>
            </a:p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5.40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24" name="Rett linje 23"/>
            <p:cNvCxnSpPr/>
            <p:nvPr/>
          </p:nvCxnSpPr>
          <p:spPr>
            <a:xfrm>
              <a:off x="1043608" y="474013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2123728" y="1268760"/>
            <a:ext cx="936104" cy="864096"/>
            <a:chOff x="1043608" y="4437112"/>
            <a:chExt cx="936104" cy="864096"/>
          </a:xfrm>
        </p:grpSpPr>
        <p:sp>
          <p:nvSpPr>
            <p:cNvPr id="50" name="Rektangel 22"/>
            <p:cNvSpPr/>
            <p:nvPr/>
          </p:nvSpPr>
          <p:spPr>
            <a:xfrm>
              <a:off x="1043608" y="4437112"/>
              <a:ext cx="936104" cy="86409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Apple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RED</a:t>
              </a:r>
            </a:p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2.30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51" name="Rett linje 23"/>
            <p:cNvCxnSpPr/>
            <p:nvPr/>
          </p:nvCxnSpPr>
          <p:spPr>
            <a:xfrm>
              <a:off x="1043608" y="474013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275856" y="1268760"/>
            <a:ext cx="936104" cy="864096"/>
            <a:chOff x="1043608" y="4437112"/>
            <a:chExt cx="936104" cy="864096"/>
          </a:xfrm>
        </p:grpSpPr>
        <p:sp>
          <p:nvSpPr>
            <p:cNvPr id="53" name="Rektangel 22"/>
            <p:cNvSpPr/>
            <p:nvPr/>
          </p:nvSpPr>
          <p:spPr>
            <a:xfrm>
              <a:off x="1043608" y="4437112"/>
              <a:ext cx="936104" cy="86409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Apple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RED</a:t>
              </a:r>
            </a:p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4.45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54" name="Rett linje 23"/>
            <p:cNvCxnSpPr/>
            <p:nvPr/>
          </p:nvCxnSpPr>
          <p:spPr>
            <a:xfrm>
              <a:off x="1043608" y="474013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461059" y="1268760"/>
            <a:ext cx="936104" cy="864096"/>
            <a:chOff x="1043608" y="4437112"/>
            <a:chExt cx="936104" cy="864096"/>
          </a:xfrm>
        </p:grpSpPr>
        <p:sp>
          <p:nvSpPr>
            <p:cNvPr id="56" name="Rektangel 22"/>
            <p:cNvSpPr/>
            <p:nvPr/>
          </p:nvSpPr>
          <p:spPr>
            <a:xfrm>
              <a:off x="1043608" y="4437112"/>
              <a:ext cx="936104" cy="86409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Apple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GREEN</a:t>
              </a:r>
            </a:p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1.29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57" name="Rett linje 23"/>
            <p:cNvCxnSpPr/>
            <p:nvPr/>
          </p:nvCxnSpPr>
          <p:spPr>
            <a:xfrm>
              <a:off x="1043608" y="474013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5578985" y="1268760"/>
            <a:ext cx="936104" cy="864096"/>
            <a:chOff x="1043608" y="4437112"/>
            <a:chExt cx="936104" cy="864096"/>
          </a:xfrm>
        </p:grpSpPr>
        <p:sp>
          <p:nvSpPr>
            <p:cNvPr id="59" name="Rektangel 22"/>
            <p:cNvSpPr/>
            <p:nvPr/>
          </p:nvSpPr>
          <p:spPr>
            <a:xfrm>
              <a:off x="1043608" y="4437112"/>
              <a:ext cx="936104" cy="86409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Apple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RED</a:t>
              </a:r>
            </a:p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5.90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endParaRPr lang="nb-NO" sz="1600" dirty="0" smtClean="0">
                <a:solidFill>
                  <a:schemeClr val="tx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60" name="Rett linje 23"/>
            <p:cNvCxnSpPr/>
            <p:nvPr/>
          </p:nvCxnSpPr>
          <p:spPr>
            <a:xfrm>
              <a:off x="1043608" y="474013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2138765" y="2276872"/>
            <a:ext cx="5612018" cy="1512168"/>
            <a:chOff x="2138765" y="2276872"/>
            <a:chExt cx="5612018" cy="1512168"/>
          </a:xfrm>
        </p:grpSpPr>
        <p:sp>
          <p:nvSpPr>
            <p:cNvPr id="47" name="Pil ned 46"/>
            <p:cNvSpPr/>
            <p:nvPr/>
          </p:nvSpPr>
          <p:spPr>
            <a:xfrm>
              <a:off x="3203848" y="2276872"/>
              <a:ext cx="1152128" cy="432048"/>
            </a:xfrm>
            <a:prstGeom prst="downArrow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2000" dirty="0" err="1" smtClean="0">
                <a:solidFill>
                  <a:schemeClr val="bg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8" name="TekstSylinder 47"/>
            <p:cNvSpPr txBox="1"/>
            <p:nvPr/>
          </p:nvSpPr>
          <p:spPr>
            <a:xfrm>
              <a:off x="4395377" y="2276872"/>
              <a:ext cx="335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#1 FILTER </a:t>
              </a:r>
              <a:r>
                <a:rPr lang="nb-NO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redApplesOnly</a:t>
              </a:r>
              <a:endParaRPr lang="nb-NO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2138765" y="2924944"/>
              <a:ext cx="936104" cy="864096"/>
              <a:chOff x="1043608" y="4437112"/>
              <a:chExt cx="936104" cy="864096"/>
            </a:xfrm>
          </p:grpSpPr>
          <p:sp>
            <p:nvSpPr>
              <p:cNvPr id="65" name="Rektangel 22"/>
              <p:cNvSpPr/>
              <p:nvPr/>
            </p:nvSpPr>
            <p:spPr>
              <a:xfrm>
                <a:off x="1043608" y="4437112"/>
                <a:ext cx="936104" cy="86409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Apple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RED</a:t>
                </a:r>
              </a:p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2.30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endPara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cxnSp>
            <p:nvCxnSpPr>
              <p:cNvPr id="66" name="Rett linje 23"/>
              <p:cNvCxnSpPr/>
              <p:nvPr/>
            </p:nvCxnSpPr>
            <p:spPr>
              <a:xfrm>
                <a:off x="1043608" y="4740134"/>
                <a:ext cx="936104" cy="0"/>
              </a:xfrm>
              <a:prstGeom prst="line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>
              <a:off x="3290893" y="2924944"/>
              <a:ext cx="936104" cy="864096"/>
              <a:chOff x="1043608" y="4437112"/>
              <a:chExt cx="936104" cy="864096"/>
            </a:xfrm>
          </p:grpSpPr>
          <p:sp>
            <p:nvSpPr>
              <p:cNvPr id="68" name="Rektangel 22"/>
              <p:cNvSpPr/>
              <p:nvPr/>
            </p:nvSpPr>
            <p:spPr>
              <a:xfrm>
                <a:off x="1043608" y="4437112"/>
                <a:ext cx="936104" cy="86409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Apple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RED</a:t>
                </a:r>
              </a:p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4.45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endPara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cxnSp>
            <p:nvCxnSpPr>
              <p:cNvPr id="69" name="Rett linje 23"/>
              <p:cNvCxnSpPr/>
              <p:nvPr/>
            </p:nvCxnSpPr>
            <p:spPr>
              <a:xfrm>
                <a:off x="1043608" y="4740134"/>
                <a:ext cx="936104" cy="0"/>
              </a:xfrm>
              <a:prstGeom prst="line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3" name="Group 72"/>
            <p:cNvGrpSpPr/>
            <p:nvPr/>
          </p:nvGrpSpPr>
          <p:grpSpPr>
            <a:xfrm>
              <a:off x="4461059" y="2924944"/>
              <a:ext cx="936104" cy="864096"/>
              <a:chOff x="1043608" y="4437112"/>
              <a:chExt cx="936104" cy="864096"/>
            </a:xfrm>
          </p:grpSpPr>
          <p:sp>
            <p:nvSpPr>
              <p:cNvPr id="74" name="Rektangel 22"/>
              <p:cNvSpPr/>
              <p:nvPr/>
            </p:nvSpPr>
            <p:spPr>
              <a:xfrm>
                <a:off x="1043608" y="4437112"/>
                <a:ext cx="936104" cy="86409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Apple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RED</a:t>
                </a:r>
              </a:p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5.90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endPara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cxnSp>
            <p:nvCxnSpPr>
              <p:cNvPr id="75" name="Rett linje 23"/>
              <p:cNvCxnSpPr/>
              <p:nvPr/>
            </p:nvCxnSpPr>
            <p:spPr>
              <a:xfrm>
                <a:off x="1043608" y="4740134"/>
                <a:ext cx="936104" cy="0"/>
              </a:xfrm>
              <a:prstGeom prst="line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44" name="Group 43"/>
          <p:cNvGrpSpPr/>
          <p:nvPr/>
        </p:nvGrpSpPr>
        <p:grpSpPr>
          <a:xfrm>
            <a:off x="2112832" y="3933056"/>
            <a:ext cx="6015521" cy="1080120"/>
            <a:chOff x="2112832" y="3933056"/>
            <a:chExt cx="6015521" cy="1080120"/>
          </a:xfrm>
        </p:grpSpPr>
        <p:grpSp>
          <p:nvGrpSpPr>
            <p:cNvPr id="9" name="Gruppe 8"/>
            <p:cNvGrpSpPr/>
            <p:nvPr/>
          </p:nvGrpSpPr>
          <p:grpSpPr>
            <a:xfrm>
              <a:off x="2112832" y="4509120"/>
              <a:ext cx="936104" cy="504056"/>
              <a:chOff x="1259632" y="2132856"/>
              <a:chExt cx="936104" cy="504056"/>
            </a:xfrm>
          </p:grpSpPr>
          <p:sp>
            <p:nvSpPr>
              <p:cNvPr id="5" name="Rektangel 4"/>
              <p:cNvSpPr/>
              <p:nvPr/>
            </p:nvSpPr>
            <p:spPr>
              <a:xfrm>
                <a:off x="1259632" y="2132856"/>
                <a:ext cx="936104" cy="50405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Double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2.30</a:t>
                </a:r>
              </a:p>
            </p:txBody>
          </p:sp>
          <p:cxnSp>
            <p:nvCxnSpPr>
              <p:cNvPr id="7" name="Rett linje 6"/>
              <p:cNvCxnSpPr>
                <a:stCxn id="5" idx="1"/>
                <a:endCxn id="5" idx="3"/>
              </p:cNvCxnSpPr>
              <p:nvPr/>
            </p:nvCxnSpPr>
            <p:spPr>
              <a:xfrm>
                <a:off x="1259632" y="2384884"/>
                <a:ext cx="936104" cy="0"/>
              </a:xfrm>
              <a:prstGeom prst="line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6" name="Gruppe 8"/>
            <p:cNvGrpSpPr/>
            <p:nvPr/>
          </p:nvGrpSpPr>
          <p:grpSpPr>
            <a:xfrm>
              <a:off x="3290893" y="4509120"/>
              <a:ext cx="936104" cy="504056"/>
              <a:chOff x="1259632" y="2132856"/>
              <a:chExt cx="936104" cy="504056"/>
            </a:xfrm>
          </p:grpSpPr>
          <p:sp>
            <p:nvSpPr>
              <p:cNvPr id="77" name="Rektangel 4"/>
              <p:cNvSpPr/>
              <p:nvPr/>
            </p:nvSpPr>
            <p:spPr>
              <a:xfrm>
                <a:off x="1259632" y="2132856"/>
                <a:ext cx="936104" cy="50405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Double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4.45</a:t>
                </a:r>
              </a:p>
            </p:txBody>
          </p:sp>
          <p:cxnSp>
            <p:nvCxnSpPr>
              <p:cNvPr id="78" name="Rett linje 6"/>
              <p:cNvCxnSpPr>
                <a:stCxn id="77" idx="1"/>
                <a:endCxn id="77" idx="3"/>
              </p:cNvCxnSpPr>
              <p:nvPr/>
            </p:nvCxnSpPr>
            <p:spPr>
              <a:xfrm>
                <a:off x="1259632" y="2384884"/>
                <a:ext cx="936104" cy="0"/>
              </a:xfrm>
              <a:prstGeom prst="line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9" name="Gruppe 8"/>
            <p:cNvGrpSpPr/>
            <p:nvPr/>
          </p:nvGrpSpPr>
          <p:grpSpPr>
            <a:xfrm>
              <a:off x="4461059" y="4509120"/>
              <a:ext cx="936104" cy="504056"/>
              <a:chOff x="1259632" y="2132856"/>
              <a:chExt cx="936104" cy="504056"/>
            </a:xfrm>
          </p:grpSpPr>
          <p:sp>
            <p:nvSpPr>
              <p:cNvPr id="80" name="Rektangel 4"/>
              <p:cNvSpPr/>
              <p:nvPr/>
            </p:nvSpPr>
            <p:spPr>
              <a:xfrm>
                <a:off x="1259632" y="2132856"/>
                <a:ext cx="936104" cy="50405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Double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5.90</a:t>
                </a:r>
              </a:p>
            </p:txBody>
          </p:sp>
          <p:cxnSp>
            <p:nvCxnSpPr>
              <p:cNvPr id="81" name="Rett linje 6"/>
              <p:cNvCxnSpPr>
                <a:stCxn id="80" idx="1"/>
                <a:endCxn id="80" idx="3"/>
              </p:cNvCxnSpPr>
              <p:nvPr/>
            </p:nvCxnSpPr>
            <p:spPr>
              <a:xfrm>
                <a:off x="1259632" y="2384884"/>
                <a:ext cx="936104" cy="0"/>
              </a:xfrm>
              <a:prstGeom prst="line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4" name="Pil ned 46"/>
            <p:cNvSpPr/>
            <p:nvPr/>
          </p:nvSpPr>
          <p:spPr>
            <a:xfrm>
              <a:off x="3167844" y="3933056"/>
              <a:ext cx="1152128" cy="432048"/>
            </a:xfrm>
            <a:prstGeom prst="downArrow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2000" dirty="0" err="1" smtClean="0">
                <a:solidFill>
                  <a:schemeClr val="bg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85" name="TekstSylinder 47"/>
            <p:cNvSpPr txBox="1"/>
            <p:nvPr/>
          </p:nvSpPr>
          <p:spPr>
            <a:xfrm>
              <a:off x="4359373" y="3933056"/>
              <a:ext cx="37689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#2 MAP </a:t>
              </a:r>
              <a:r>
                <a:rPr lang="nb-NO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fromApplesToPrices</a:t>
              </a:r>
              <a:endParaRPr lang="nb-NO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3167844" y="5157192"/>
            <a:ext cx="4546935" cy="1080120"/>
            <a:chOff x="3167844" y="5157192"/>
            <a:chExt cx="4546935" cy="1080120"/>
          </a:xfrm>
        </p:grpSpPr>
        <p:grpSp>
          <p:nvGrpSpPr>
            <p:cNvPr id="86" name="Gruppe 8"/>
            <p:cNvGrpSpPr/>
            <p:nvPr/>
          </p:nvGrpSpPr>
          <p:grpSpPr>
            <a:xfrm>
              <a:off x="3311860" y="5733256"/>
              <a:ext cx="936104" cy="504056"/>
              <a:chOff x="1259632" y="2132856"/>
              <a:chExt cx="936104" cy="504056"/>
            </a:xfrm>
          </p:grpSpPr>
          <p:sp>
            <p:nvSpPr>
              <p:cNvPr id="87" name="Rektangel 4"/>
              <p:cNvSpPr/>
              <p:nvPr/>
            </p:nvSpPr>
            <p:spPr>
              <a:xfrm>
                <a:off x="1259632" y="2132856"/>
                <a:ext cx="936104" cy="504056"/>
              </a:xfrm>
              <a:prstGeom prst="rect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Double</a:t>
                </a:r>
                <a:b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</a:br>
                <a:r>
                  <a:rPr lang="nb-NO" sz="1600" dirty="0" smtClean="0">
                    <a:solidFill>
                      <a:schemeClr val="tx1"/>
                    </a:solidFill>
                    <a:latin typeface="Corbel" pitchFamily="34" charset="0"/>
                    <a:ea typeface="Verdana" pitchFamily="34" charset="0"/>
                    <a:cs typeface="Verdana" pitchFamily="34" charset="0"/>
                  </a:rPr>
                  <a:t>12.65</a:t>
                </a:r>
              </a:p>
            </p:txBody>
          </p:sp>
          <p:cxnSp>
            <p:nvCxnSpPr>
              <p:cNvPr id="88" name="Rett linje 6"/>
              <p:cNvCxnSpPr>
                <a:stCxn id="87" idx="1"/>
                <a:endCxn id="87" idx="3"/>
              </p:cNvCxnSpPr>
              <p:nvPr/>
            </p:nvCxnSpPr>
            <p:spPr>
              <a:xfrm>
                <a:off x="1259632" y="2384884"/>
                <a:ext cx="936104" cy="0"/>
              </a:xfrm>
              <a:prstGeom prst="line">
                <a:avLst/>
              </a:prstGeom>
              <a:solidFill>
                <a:schemeClr val="accent2">
                  <a:lumMod val="90000"/>
                </a:schemeClr>
              </a:solidFill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9" name="Pil ned 46"/>
            <p:cNvSpPr/>
            <p:nvPr/>
          </p:nvSpPr>
          <p:spPr>
            <a:xfrm>
              <a:off x="3167844" y="5157192"/>
              <a:ext cx="1152128" cy="432048"/>
            </a:xfrm>
            <a:prstGeom prst="downArrow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2000" dirty="0" err="1" smtClean="0">
                <a:solidFill>
                  <a:schemeClr val="bg1"/>
                </a:solidFill>
                <a:latin typeface="Corbel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90" name="TekstSylinder 47"/>
            <p:cNvSpPr txBox="1"/>
            <p:nvPr/>
          </p:nvSpPr>
          <p:spPr>
            <a:xfrm>
              <a:off x="4359373" y="5157192"/>
              <a:ext cx="335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b="1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#3 REDUCE </a:t>
              </a:r>
              <a:r>
                <a:rPr lang="nb-NO" b="1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toSumOfPrices</a:t>
              </a:r>
              <a:endParaRPr lang="nb-NO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290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Reduce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3012FB8-7998-455A-B811-00F26C39CC7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6" name="Gruppe 8"/>
          <p:cNvGrpSpPr/>
          <p:nvPr/>
        </p:nvGrpSpPr>
        <p:grpSpPr>
          <a:xfrm>
            <a:off x="1438743" y="3976901"/>
            <a:ext cx="936104" cy="504056"/>
            <a:chOff x="1259632" y="2132856"/>
            <a:chExt cx="936104" cy="504056"/>
          </a:xfrm>
        </p:grpSpPr>
        <p:sp>
          <p:nvSpPr>
            <p:cNvPr id="15" name="Rektangel 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Double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2.30</a:t>
              </a:r>
            </a:p>
          </p:txBody>
        </p:sp>
        <p:cxnSp>
          <p:nvCxnSpPr>
            <p:cNvPr id="16" name="Rett linje 6"/>
            <p:cNvCxnSpPr>
              <a:stCxn id="15" idx="1"/>
              <a:endCxn id="15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Gruppe 8"/>
          <p:cNvGrpSpPr/>
          <p:nvPr/>
        </p:nvGrpSpPr>
        <p:grpSpPr>
          <a:xfrm>
            <a:off x="3310951" y="3976901"/>
            <a:ext cx="936104" cy="504056"/>
            <a:chOff x="1259632" y="2132856"/>
            <a:chExt cx="936104" cy="504056"/>
          </a:xfrm>
        </p:grpSpPr>
        <p:sp>
          <p:nvSpPr>
            <p:cNvPr id="13" name="Rektangel 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Double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4.45</a:t>
              </a:r>
            </a:p>
          </p:txBody>
        </p:sp>
        <p:cxnSp>
          <p:nvCxnSpPr>
            <p:cNvPr id="14" name="Rett linje 6"/>
            <p:cNvCxnSpPr>
              <a:stCxn id="13" idx="1"/>
              <a:endCxn id="13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Gruppe 8"/>
          <p:cNvGrpSpPr/>
          <p:nvPr/>
        </p:nvGrpSpPr>
        <p:grpSpPr>
          <a:xfrm>
            <a:off x="5183159" y="3976901"/>
            <a:ext cx="936104" cy="504056"/>
            <a:chOff x="1259632" y="2132856"/>
            <a:chExt cx="936104" cy="504056"/>
          </a:xfrm>
        </p:grpSpPr>
        <p:sp>
          <p:nvSpPr>
            <p:cNvPr id="11" name="Rektangel 4"/>
            <p:cNvSpPr/>
            <p:nvPr/>
          </p:nvSpPr>
          <p:spPr>
            <a:xfrm>
              <a:off x="1259632" y="2132856"/>
              <a:ext cx="936104" cy="504056"/>
            </a:xfrm>
            <a:prstGeom prst="rect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Double</a:t>
              </a:r>
              <a:b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</a:br>
              <a:r>
                <a:rPr lang="nb-NO" sz="1600" dirty="0" smtClean="0">
                  <a:solidFill>
                    <a:schemeClr val="tx1"/>
                  </a:solidFill>
                  <a:latin typeface="Corbel" pitchFamily="34" charset="0"/>
                  <a:ea typeface="Verdana" pitchFamily="34" charset="0"/>
                  <a:cs typeface="Verdana" pitchFamily="34" charset="0"/>
                </a:rPr>
                <a:t>5.90</a:t>
              </a:r>
            </a:p>
          </p:txBody>
        </p:sp>
        <p:cxnSp>
          <p:nvCxnSpPr>
            <p:cNvPr id="12" name="Rett linje 6"/>
            <p:cNvCxnSpPr>
              <a:stCxn id="11" idx="1"/>
              <a:endCxn id="11" idx="3"/>
            </p:cNvCxnSpPr>
            <p:nvPr/>
          </p:nvCxnSpPr>
          <p:spPr>
            <a:xfrm>
              <a:off x="1259632" y="2384884"/>
              <a:ext cx="936104" cy="0"/>
            </a:xfrm>
            <a:prstGeom prst="line">
              <a:avLst/>
            </a:prstGeom>
            <a:solidFill>
              <a:schemeClr val="accent2">
                <a:lumMod val="90000"/>
              </a:schemeClr>
            </a:solidFill>
            <a:ln w="127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TekstSylinder 47"/>
          <p:cNvSpPr txBox="1"/>
          <p:nvPr/>
        </p:nvSpPr>
        <p:spPr>
          <a:xfrm>
            <a:off x="1580941" y="3040797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fromApplesToPrices</a:t>
            </a:r>
            <a:endParaRPr lang="nb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906796" y="3410129"/>
            <a:ext cx="468051" cy="494764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454967" y="3410129"/>
            <a:ext cx="324036" cy="494764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kstSylinder 47"/>
          <p:cNvSpPr txBox="1"/>
          <p:nvPr/>
        </p:nvSpPr>
        <p:spPr>
          <a:xfrm>
            <a:off x="2769982" y="1888669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fromApplesToPrices</a:t>
            </a:r>
            <a:endParaRPr lang="nb-NO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022919" y="2258001"/>
            <a:ext cx="864097" cy="782796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535087" y="2258001"/>
            <a:ext cx="1116124" cy="1646892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39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Java 8 </a:t>
            </a:r>
            <a:r>
              <a:rPr lang="nb-NO" dirty="0" err="1" smtClean="0"/>
              <a:t>Streams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FE0EE6-16B3-4A2B-8D7E-B8E55F02E7F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TextBox 6"/>
          <p:cNvSpPr txBox="1"/>
          <p:nvPr/>
        </p:nvSpPr>
        <p:spPr>
          <a:xfrm>
            <a:off x="230873" y="1844824"/>
            <a:ext cx="82295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&lt;Apple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redApplesOnly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...;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Function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&lt;Apple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, Double&gt;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fromApplesToPrices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...;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endParaRPr lang="nb-NO" sz="20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BinaryOperator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&lt;Double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toSumOfPrices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= ...;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0873" y="3797121"/>
            <a:ext cx="87336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b="1" dirty="0" smtClean="0">
                <a:latin typeface="Courier New" pitchFamily="49" charset="0"/>
                <a:cs typeface="Courier New" pitchFamily="49" charset="0"/>
              </a:rPr>
              <a:t>double sum = 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listOfApples.stream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nb-NO" sz="2800" b="1" dirty="0">
                <a:latin typeface="Courier New" pitchFamily="49" charset="0"/>
                <a:cs typeface="Courier New" pitchFamily="49" charset="0"/>
              </a:rPr>
              <a:t>                .filter(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redApplesOnly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2800" b="1" dirty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map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fromApplesToPrices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2800" b="1" dirty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reduce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toSumOfPrices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2800" b="1" dirty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800" b="1" dirty="0" err="1">
                <a:latin typeface="Courier New" pitchFamily="49" charset="0"/>
                <a:cs typeface="Courier New" pitchFamily="49" charset="0"/>
              </a:rPr>
              <a:t>orElse</a:t>
            </a:r>
            <a:r>
              <a:rPr lang="nb-NO" sz="2800" b="1" dirty="0">
                <a:latin typeface="Courier New" pitchFamily="49" charset="0"/>
                <a:cs typeface="Courier New" pitchFamily="49" charset="0"/>
              </a:rPr>
              <a:t>(0.0);</a:t>
            </a:r>
            <a:endParaRPr lang="nb-NO" sz="2800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8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67544" y="360000"/>
            <a:ext cx="7848872" cy="980768"/>
          </a:xfrm>
        </p:spPr>
        <p:txBody>
          <a:bodyPr/>
          <a:lstStyle/>
          <a:p>
            <a:r>
              <a:rPr lang="nb-NO" dirty="0" smtClean="0"/>
              <a:t>Anonyme klasser gir </a:t>
            </a:r>
            <a:r>
              <a:rPr lang="nb-NO" u="sng" dirty="0" smtClean="0"/>
              <a:t>mye</a:t>
            </a:r>
            <a:r>
              <a:rPr lang="nb-NO" dirty="0" smtClean="0"/>
              <a:t> kode…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2CAAE8-3A73-40FC-9FFF-6210B8E23F3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9512" y="1836107"/>
            <a:ext cx="835215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&lt;Apple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redApplesOnly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new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&lt;Apple&gt;() {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Override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boolean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test(Apple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apple.getColor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() ==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Apple.Color.RED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}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Function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&lt;Apple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, Double&gt;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fromApplesToPrices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new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Function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&lt;Apple, Double&gt;() {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Override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Double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apply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(Apple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apple.getPrice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}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BinaryOperator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&lt;Double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toSumOfPrices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new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BinaryOperator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&lt;Double&gt;() {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@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Override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public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Double </a:t>
            </a:r>
            <a:r>
              <a:rPr lang="nb-NO" sz="1400" b="1" dirty="0" err="1">
                <a:latin typeface="Courier New" pitchFamily="49" charset="0"/>
                <a:cs typeface="Courier New" pitchFamily="49" charset="0"/>
              </a:rPr>
              <a:t>apply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(Double 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price1, Double price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2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nb-NO" sz="1400" b="1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price1 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price2</a:t>
            </a:r>
            <a:r>
              <a:rPr lang="nb-NO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   }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1400" b="1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nb-NO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2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FE0EE6-16B3-4A2B-8D7E-B8E55F02E7F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TextBox 6"/>
          <p:cNvSpPr txBox="1"/>
          <p:nvPr/>
        </p:nvSpPr>
        <p:spPr>
          <a:xfrm>
            <a:off x="755576" y="1556792"/>
            <a:ext cx="82089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Predicate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&lt;Apple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redApplesOnly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000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-&gt; 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apple.getColor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() == 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Apple.Color.RED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Function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&lt;Apple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, Double&gt;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fromApplesToPrices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-&gt; </a:t>
            </a:r>
            <a:r>
              <a:rPr lang="nb-NO" sz="20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apple.getPrice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BinaryOperator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&lt;Double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toSumOfPrices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=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nb-NO" sz="20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(price1, price2) -&gt; price1 + price2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double sum =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listOfApples.stream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             .filter(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redApplesOnly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map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fromApplesToPrices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reduce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toSumOfPrices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             .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orElse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(0.0);</a:t>
            </a:r>
          </a:p>
        </p:txBody>
      </p:sp>
    </p:spTree>
    <p:extLst>
      <p:ext uri="{BB962C8B-B14F-4D97-AF65-F5344CB8AC3E}">
        <p14:creationId xmlns:p14="http://schemas.microsoft.com/office/powerpoint/2010/main" val="80116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Predefinert </a:t>
            </a:r>
            <a:r>
              <a:rPr lang="nb-NO" dirty="0" err="1" smtClean="0"/>
              <a:t>reduce</a:t>
            </a:r>
            <a:r>
              <a:rPr lang="nb-NO" dirty="0" smtClean="0"/>
              <a:t>-funksjonalitet</a:t>
            </a:r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2CAAE8-3A73-40FC-9FFF-6210B8E23F3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" name="TextBox 6"/>
          <p:cNvSpPr txBox="1"/>
          <p:nvPr/>
        </p:nvSpPr>
        <p:spPr>
          <a:xfrm>
            <a:off x="142602" y="2492896"/>
            <a:ext cx="8848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double sum =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listOfApples.stream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.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filter(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-&gt;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apple.getColor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() ==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Apple.Color.RED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.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mapToDouble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 -&gt; </a:t>
            </a:r>
            <a:r>
              <a:rPr lang="nb-NO" sz="2000" b="1" dirty="0" err="1">
                <a:latin typeface="Courier New" pitchFamily="49" charset="0"/>
                <a:cs typeface="Courier New" pitchFamily="49" charset="0"/>
              </a:rPr>
              <a:t>apple.getPrice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 .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sum();</a:t>
            </a:r>
            <a:endParaRPr lang="nb-NO" sz="2000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3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Lambda-uttrykk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FE0EE6-16B3-4A2B-8D7E-B8E55F02E7F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TextBox 6"/>
          <p:cNvSpPr txBox="1"/>
          <p:nvPr/>
        </p:nvSpPr>
        <p:spPr>
          <a:xfrm>
            <a:off x="394767" y="1556792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apple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-&gt;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apple.getColor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() ==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Apple.Color.RED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07504" y="1916832"/>
            <a:ext cx="7344047" cy="1065614"/>
            <a:chOff x="468313" y="1916832"/>
            <a:chExt cx="7344047" cy="1065614"/>
          </a:xfrm>
        </p:grpSpPr>
        <p:sp>
          <p:nvSpPr>
            <p:cNvPr id="2" name="TextBox 1"/>
            <p:cNvSpPr txBox="1"/>
            <p:nvPr/>
          </p:nvSpPr>
          <p:spPr>
            <a:xfrm>
              <a:off x="468313" y="2348880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 smtClean="0">
                  <a:solidFill>
                    <a:schemeClr val="tx2"/>
                  </a:solidFill>
                </a:rPr>
                <a:t>argumenter</a:t>
              </a:r>
              <a:endParaRPr lang="nb-NO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53969" y="2613114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tx2"/>
                  </a:solidFill>
                </a:defRPr>
              </a:lvl1pPr>
            </a:lstStyle>
            <a:p>
              <a:r>
                <a:rPr lang="nb-NO" dirty="0"/>
                <a:t>«</a:t>
              </a:r>
              <a:r>
                <a:rPr lang="nb-NO" dirty="0" err="1"/>
                <a:t>arrow</a:t>
              </a:r>
              <a:r>
                <a:rPr lang="nb-NO" dirty="0"/>
                <a:t>»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41805" y="2533546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solidFill>
                    <a:schemeClr val="tx2"/>
                  </a:solidFill>
                </a:rPr>
                <a:t>kropp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835025" y="1988840"/>
              <a:ext cx="1072679" cy="0"/>
            </a:xfrm>
            <a:prstGeom prst="line">
              <a:avLst/>
            </a:prstGeom>
            <a:ln w="28575">
              <a:solidFill>
                <a:schemeClr val="tx2"/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" idx="0"/>
            </p:cNvCxnSpPr>
            <p:nvPr/>
          </p:nvCxnSpPr>
          <p:spPr>
            <a:xfrm flipV="1">
              <a:off x="1150551" y="1988840"/>
              <a:ext cx="220813" cy="360040"/>
            </a:xfrm>
            <a:prstGeom prst="line">
              <a:avLst/>
            </a:prstGeom>
            <a:ln w="28575">
              <a:solidFill>
                <a:schemeClr val="tx2"/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555776" y="2015572"/>
              <a:ext cx="5256584" cy="0"/>
            </a:xfrm>
            <a:prstGeom prst="line">
              <a:avLst/>
            </a:prstGeom>
            <a:ln w="28575">
              <a:solidFill>
                <a:schemeClr val="tx2"/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4226354" y="2015572"/>
              <a:ext cx="489662" cy="589744"/>
            </a:xfrm>
            <a:prstGeom prst="line">
              <a:avLst/>
            </a:prstGeom>
            <a:ln w="28575">
              <a:solidFill>
                <a:schemeClr val="tx2"/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2195736" y="1916832"/>
              <a:ext cx="49076" cy="706255"/>
            </a:xfrm>
            <a:prstGeom prst="line">
              <a:avLst/>
            </a:prstGeom>
            <a:ln w="28575">
              <a:solidFill>
                <a:schemeClr val="tx2"/>
              </a:solidFill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0" name="TextBox 6"/>
          <p:cNvSpPr txBox="1"/>
          <p:nvPr/>
        </p:nvSpPr>
        <p:spPr>
          <a:xfrm>
            <a:off x="394767" y="3486487"/>
            <a:ext cx="82089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(double x, double y) </a:t>
            </a:r>
            <a:r>
              <a:rPr lang="nb-NO" sz="2000" b="1" dirty="0">
                <a:latin typeface="Courier New" pitchFamily="49" charset="0"/>
                <a:cs typeface="Courier New" pitchFamily="49" charset="0"/>
              </a:rPr>
              <a:t>-&gt; 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nb-NO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return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x + y;</a:t>
            </a: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() -&gt;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new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Apple()</a:t>
            </a:r>
          </a:p>
          <a:p>
            <a:endParaRPr lang="nb-NO" sz="2000" b="1" dirty="0">
              <a:latin typeface="Courier New" pitchFamily="49" charset="0"/>
              <a:cs typeface="Courier New" pitchFamily="49" charset="0"/>
            </a:endParaRPr>
          </a:p>
          <a:p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 -&gt; { 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nb-NO" sz="2000" b="1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nb-NO" sz="2000" b="1" dirty="0" smtClean="0">
                <a:latin typeface="Courier New" pitchFamily="49" charset="0"/>
                <a:cs typeface="Courier New" pitchFamily="49" charset="0"/>
              </a:rPr>
              <a:t>); }</a:t>
            </a:r>
            <a:endParaRPr lang="nb-NO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6"/>
          <p:cNvSpPr txBox="1"/>
          <p:nvPr/>
        </p:nvSpPr>
        <p:spPr>
          <a:xfrm>
            <a:off x="4823259" y="3861048"/>
            <a:ext cx="4240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i="1" dirty="0" smtClean="0">
                <a:latin typeface="Courier New" pitchFamily="49" charset="0"/>
                <a:cs typeface="Courier New" pitchFamily="49" charset="0"/>
              </a:rPr>
              <a:t>(double, double) -&gt; double</a:t>
            </a:r>
            <a:endParaRPr lang="nb-NO" sz="2000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6588224" y="4725144"/>
            <a:ext cx="2475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i="1" dirty="0" err="1" smtClean="0">
                <a:latin typeface="Courier New" pitchFamily="49" charset="0"/>
                <a:cs typeface="Courier New" pitchFamily="49" charset="0"/>
              </a:rPr>
              <a:t>void</a:t>
            </a:r>
            <a:r>
              <a:rPr lang="nb-NO" sz="2000" b="1" i="1" dirty="0" smtClean="0">
                <a:latin typeface="Courier New" pitchFamily="49" charset="0"/>
                <a:cs typeface="Courier New" pitchFamily="49" charset="0"/>
              </a:rPr>
              <a:t> -&gt; Apple</a:t>
            </a:r>
            <a:endParaRPr lang="nb-NO" sz="2000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6"/>
          <p:cNvSpPr txBox="1"/>
          <p:nvPr/>
        </p:nvSpPr>
        <p:spPr>
          <a:xfrm>
            <a:off x="7164288" y="5316774"/>
            <a:ext cx="1891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i="1" dirty="0" smtClean="0">
                <a:latin typeface="Courier New" pitchFamily="49" charset="0"/>
                <a:cs typeface="Courier New" pitchFamily="49" charset="0"/>
              </a:rPr>
              <a:t>T -&gt; </a:t>
            </a:r>
            <a:r>
              <a:rPr lang="nb-NO" sz="2000" b="1" i="1" dirty="0" err="1" smtClean="0">
                <a:latin typeface="Courier New" pitchFamily="49" charset="0"/>
                <a:cs typeface="Courier New" pitchFamily="49" charset="0"/>
              </a:rPr>
              <a:t>void</a:t>
            </a:r>
            <a:endParaRPr lang="nb-NO" sz="2000" b="1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71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1" grpId="0" build="p"/>
      <p:bldP spid="22" grpId="0" build="p"/>
      <p:bldP spid="23" grpId="0" build="p"/>
    </p:bldLst>
  </p:timing>
</p:sld>
</file>

<file path=ppt/theme/theme1.xml><?xml version="1.0" encoding="utf-8"?>
<a:theme xmlns:a="http://schemas.openxmlformats.org/drawingml/2006/main" name="Bouvet-mal">
  <a:themeElements>
    <a:clrScheme name="Bouvet2012">
      <a:dk1>
        <a:srgbClr val="000000"/>
      </a:dk1>
      <a:lt1>
        <a:sysClr val="window" lastClr="FFFFFF"/>
      </a:lt1>
      <a:dk2>
        <a:srgbClr val="FF6400"/>
      </a:dk2>
      <a:lt2>
        <a:srgbClr val="ABE1FA"/>
      </a:lt2>
      <a:accent1>
        <a:srgbClr val="D8D8D8"/>
      </a:accent1>
      <a:accent2>
        <a:srgbClr val="ABE1FA"/>
      </a:accent2>
      <a:accent3>
        <a:srgbClr val="787878"/>
      </a:accent3>
      <a:accent4>
        <a:srgbClr val="333333"/>
      </a:accent4>
      <a:accent5>
        <a:srgbClr val="FF6400"/>
      </a:accent5>
      <a:accent6>
        <a:srgbClr val="000000"/>
      </a:accent6>
      <a:hlink>
        <a:srgbClr val="ABE1FA"/>
      </a:hlink>
      <a:folHlink>
        <a:srgbClr val="ABE1FA"/>
      </a:folHlink>
    </a:clrScheme>
    <a:fontScheme name="Bouvet2012">
      <a:majorFont>
        <a:latin typeface="Rockwell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sz="2000" dirty="0" err="1" smtClean="0">
            <a:solidFill>
              <a:schemeClr val="bg1"/>
            </a:solidFill>
            <a:latin typeface="Corbel" pitchFamily="34" charset="0"/>
            <a:ea typeface="Verdana" pitchFamily="34" charset="0"/>
            <a:cs typeface="Verdana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tailEnd type="arrow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6871</TotalTime>
  <Words>925</Words>
  <Application>Microsoft Office PowerPoint</Application>
  <PresentationFormat>On-screen Show (4:3)</PresentationFormat>
  <Paragraphs>336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Bouvet-mal</vt:lpstr>
      <vt:lpstr>Java 8 Lambda Workshop</vt:lpstr>
      <vt:lpstr>Tradisjonell Java</vt:lpstr>
      <vt:lpstr>Filter – Map – Reduce</vt:lpstr>
      <vt:lpstr>Reduce</vt:lpstr>
      <vt:lpstr>Java 8 Streams</vt:lpstr>
      <vt:lpstr>Anonyme klasser gir mye kode…</vt:lpstr>
      <vt:lpstr>Lambda-uttrykk</vt:lpstr>
      <vt:lpstr>Predefinert reduce-funksjonalitet</vt:lpstr>
      <vt:lpstr>Lambda-uttrykk</vt:lpstr>
      <vt:lpstr>Lambda-uttrykkets type</vt:lpstr>
      <vt:lpstr>Funksjonsgrensesnitt</vt:lpstr>
      <vt:lpstr>Default-metoder</vt:lpstr>
      <vt:lpstr>Funksjonsreferanser</vt:lpstr>
      <vt:lpstr>Funksjonsreferanser</vt:lpstr>
      <vt:lpstr>Closures</vt:lpstr>
      <vt:lpstr>Tradisjonell sortering</vt:lpstr>
      <vt:lpstr>Sortering med Lambda</vt:lpstr>
      <vt:lpstr>På et kontor hos Klaud AS, i fjor en gang…</vt:lpstr>
      <vt:lpstr>Anagram-algoritmen</vt:lpstr>
      <vt:lpstr>På samme kontor, ett år senere…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Bouvet ASA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Bjørn-Ove Indrøy</dc:creator>
  <cp:lastModifiedBy>Øystein Jakobsen</cp:lastModifiedBy>
  <cp:revision>561</cp:revision>
  <dcterms:created xsi:type="dcterms:W3CDTF">2012-06-27T09:11:33Z</dcterms:created>
  <dcterms:modified xsi:type="dcterms:W3CDTF">2013-11-26T15:06:53Z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a569ed52-887c-41a1-b89c-6016f175a2ee</vt:lpwstr>
  </property>
  <property fmtid="{D5CDD505-2E9C-101B-9397-08002B2CF9AE}" pid="3" name="ContentTypeId">
    <vt:lpwstr>0x0101005604C22337521F40A104B77AFA637F4D</vt:lpwstr>
  </property>
  <property fmtid="{D5CDD505-2E9C-101B-9397-08002B2CF9AE}" pid="4" name="_dlc_DocId">
    <vt:lpwstr>FK7UAMZMK7QV-3877-64</vt:lpwstr>
  </property>
  <property fmtid="{D5CDD505-2E9C-101B-9397-08002B2CF9AE}" pid="5" name="_dlc_DocIdUrl">
    <vt:lpwstr>https://pingvinen.bouvet.no/kunder/StatensInnkrevingssentral/Prosjekter/Arkitekturutvikling2012/_layouts/DocIdRedir.aspx?ID=FK7UAMZMK7QV-3877-64FK7UAMZMK7QV-3877-64</vt:lpwstr>
  </property>
</Properties>
</file>